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97" r:id="rId2"/>
  </p:sldMasterIdLst>
  <p:notesMasterIdLst>
    <p:notesMasterId r:id="rId57"/>
  </p:notesMasterIdLst>
  <p:sldIdLst>
    <p:sldId id="1043" r:id="rId3"/>
    <p:sldId id="1037" r:id="rId4"/>
    <p:sldId id="1147" r:id="rId5"/>
    <p:sldId id="1139" r:id="rId6"/>
    <p:sldId id="1166" r:id="rId7"/>
    <p:sldId id="1169" r:id="rId8"/>
    <p:sldId id="1159" r:id="rId9"/>
    <p:sldId id="1156" r:id="rId10"/>
    <p:sldId id="1155" r:id="rId11"/>
    <p:sldId id="1051" r:id="rId12"/>
    <p:sldId id="1086" r:id="rId13"/>
    <p:sldId id="1066" r:id="rId14"/>
    <p:sldId id="1087" r:id="rId15"/>
    <p:sldId id="1088" r:id="rId16"/>
    <p:sldId id="1089" r:id="rId17"/>
    <p:sldId id="1090" r:id="rId18"/>
    <p:sldId id="1091" r:id="rId19"/>
    <p:sldId id="1092" r:id="rId20"/>
    <p:sldId id="1093" r:id="rId21"/>
    <p:sldId id="1095" r:id="rId22"/>
    <p:sldId id="1096" r:id="rId23"/>
    <p:sldId id="1097" r:id="rId24"/>
    <p:sldId id="1098" r:id="rId25"/>
    <p:sldId id="1138" r:id="rId26"/>
    <p:sldId id="1106" r:id="rId27"/>
    <p:sldId id="1105" r:id="rId28"/>
    <p:sldId id="1101" r:id="rId29"/>
    <p:sldId id="1168" r:id="rId30"/>
    <p:sldId id="1153" r:id="rId31"/>
    <p:sldId id="1164" r:id="rId32"/>
    <p:sldId id="1152" r:id="rId33"/>
    <p:sldId id="1103" r:id="rId34"/>
    <p:sldId id="1104" r:id="rId35"/>
    <p:sldId id="1167" r:id="rId36"/>
    <p:sldId id="1114" r:id="rId37"/>
    <p:sldId id="1117" r:id="rId38"/>
    <p:sldId id="1162" r:id="rId39"/>
    <p:sldId id="1118" r:id="rId40"/>
    <p:sldId id="1142" r:id="rId41"/>
    <p:sldId id="1073" r:id="rId42"/>
    <p:sldId id="1109" r:id="rId43"/>
    <p:sldId id="1125" r:id="rId44"/>
    <p:sldId id="1130" r:id="rId45"/>
    <p:sldId id="1131" r:id="rId46"/>
    <p:sldId id="1132" r:id="rId47"/>
    <p:sldId id="1129" r:id="rId48"/>
    <p:sldId id="1113" r:id="rId49"/>
    <p:sldId id="1143" r:id="rId50"/>
    <p:sldId id="1076" r:id="rId51"/>
    <p:sldId id="1077" r:id="rId52"/>
    <p:sldId id="1108" r:id="rId53"/>
    <p:sldId id="1158" r:id="rId54"/>
    <p:sldId id="1157" r:id="rId55"/>
    <p:sldId id="1084" r:id="rId56"/>
  </p:sldIdLst>
  <p:sldSz cx="9144000" cy="6858000" type="screen4x3"/>
  <p:notesSz cx="7086600" cy="93726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Amanda Reed" initials="MSOffice" lastIdx="4" clrIdx="0"/>
  <p:cmAuthor id="1" name="Sharri Godard" initials="SG" lastIdx="9" clrIdx="1"/>
  <p:cmAuthor id="2" name="AmandaReed" initials="ASR" lastIdx="1" clrIdx="2"/>
  <p:cmAuthor id="3" name="Sharri" initials="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F9D9A"/>
    <a:srgbClr val="5F2E7D"/>
    <a:srgbClr val="00FFFF"/>
    <a:srgbClr val="127EAD"/>
    <a:srgbClr val="00ACEF"/>
    <a:srgbClr val="000099"/>
    <a:srgbClr val="FFFF00"/>
    <a:srgbClr val="6E2682"/>
    <a:srgbClr val="A90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9" autoAdjust="0"/>
    <p:restoredTop sz="91297" autoAdjust="0"/>
  </p:normalViewPr>
  <p:slideViewPr>
    <p:cSldViewPr>
      <p:cViewPr varScale="1">
        <p:scale>
          <a:sx n="67" d="100"/>
          <a:sy n="67" d="100"/>
        </p:scale>
        <p:origin x="-1680" y="-102"/>
      </p:cViewPr>
      <p:guideLst>
        <p:guide orient="horz" pos="11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10" d="100"/>
          <a:sy n="110" d="100"/>
        </p:scale>
        <p:origin x="-1584" y="-7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B7DA17BD-0CEF-4854-B106-C98DA5C70EE8}" type="datetimeFigureOut">
              <a:rPr lang="en-US" smtClean="0"/>
              <a:pPr/>
              <a:t>1/16/2015</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44CDD6FC-6F21-4ECC-8D19-F1810B26FE2C}" type="slidenum">
              <a:rPr lang="en-US" smtClean="0"/>
              <a:pPr/>
              <a:t>‹#›</a:t>
            </a:fld>
            <a:endParaRPr lang="en-US" dirty="0"/>
          </a:p>
        </p:txBody>
      </p:sp>
    </p:spTree>
    <p:extLst>
      <p:ext uri="{BB962C8B-B14F-4D97-AF65-F5344CB8AC3E}">
        <p14:creationId xmlns:p14="http://schemas.microsoft.com/office/powerpoint/2010/main" val="290294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need a registration ID, you can access that on an omnibus</a:t>
            </a:r>
            <a:r>
              <a:rPr lang="en-US" baseline="0" dirty="0" smtClean="0"/>
              <a:t> as long as their registration has been approved.</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10</a:t>
            </a:fld>
            <a:endParaRPr lang="en-US" dirty="0"/>
          </a:p>
        </p:txBody>
      </p:sp>
    </p:spTree>
    <p:extLst>
      <p:ext uri="{BB962C8B-B14F-4D97-AF65-F5344CB8AC3E}">
        <p14:creationId xmlns:p14="http://schemas.microsoft.com/office/powerpoint/2010/main" val="371454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CDD6FC-6F21-4ECC-8D19-F1810B26FE2C}" type="slidenum">
              <a:rPr lang="en-US" smtClean="0"/>
              <a:pPr/>
              <a:t>37</a:t>
            </a:fld>
            <a:endParaRPr lang="en-US" dirty="0"/>
          </a:p>
        </p:txBody>
      </p:sp>
    </p:spTree>
    <p:extLst>
      <p:ext uri="{BB962C8B-B14F-4D97-AF65-F5344CB8AC3E}">
        <p14:creationId xmlns:p14="http://schemas.microsoft.com/office/powerpoint/2010/main" val="1966379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CDD6FC-6F21-4ECC-8D19-F1810B26FE2C}" type="slidenum">
              <a:rPr lang="en-US" smtClean="0"/>
              <a:pPr/>
              <a:t>54</a:t>
            </a:fld>
            <a:endParaRPr lang="en-US" dirty="0"/>
          </a:p>
        </p:txBody>
      </p:sp>
    </p:spTree>
    <p:extLst>
      <p:ext uri="{BB962C8B-B14F-4D97-AF65-F5344CB8AC3E}">
        <p14:creationId xmlns:p14="http://schemas.microsoft.com/office/powerpoint/2010/main" val="209360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The Learning Coach/student name will show in the top part of the screen when logged in.</a:t>
            </a:r>
          </a:p>
          <a:p>
            <a:pPr>
              <a:spcBef>
                <a:spcPct val="0"/>
              </a:spcBef>
            </a:pPr>
            <a:r>
              <a:rPr lang="en-US" dirty="0" smtClean="0"/>
              <a:t>In the High School platform it is mandatory to have two separate login accounts:  Learning Coach &amp; Student.  </a:t>
            </a:r>
          </a:p>
          <a:p>
            <a:pPr>
              <a:spcBef>
                <a:spcPct val="0"/>
              </a:spcBef>
            </a:pPr>
            <a:endParaRPr 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64124" indent="-293894">
              <a:defRPr>
                <a:solidFill>
                  <a:schemeClr val="tx1"/>
                </a:solidFill>
                <a:latin typeface="Arial" charset="0"/>
                <a:ea typeface="ＭＳ Ｐゴシック" pitchFamily="34" charset="-128"/>
              </a:defRPr>
            </a:lvl2pPr>
            <a:lvl3pPr marL="1175576" indent="-235115">
              <a:defRPr>
                <a:solidFill>
                  <a:schemeClr val="tx1"/>
                </a:solidFill>
                <a:latin typeface="Arial" charset="0"/>
                <a:ea typeface="ＭＳ Ｐゴシック" pitchFamily="34" charset="-128"/>
              </a:defRPr>
            </a:lvl3pPr>
            <a:lvl4pPr marL="1645806" indent="-235115">
              <a:defRPr>
                <a:solidFill>
                  <a:schemeClr val="tx1"/>
                </a:solidFill>
                <a:latin typeface="Arial" charset="0"/>
                <a:ea typeface="ＭＳ Ｐゴシック" pitchFamily="34" charset="-128"/>
              </a:defRPr>
            </a:lvl4pPr>
            <a:lvl5pPr marL="2116036" indent="-235115">
              <a:defRPr>
                <a:solidFill>
                  <a:schemeClr val="tx1"/>
                </a:solidFill>
                <a:latin typeface="Arial" charset="0"/>
                <a:ea typeface="ＭＳ Ｐゴシック" pitchFamily="34" charset="-128"/>
              </a:defRPr>
            </a:lvl5pPr>
            <a:lvl6pPr marL="2586266" indent="-235115" fontAlgn="base">
              <a:spcBef>
                <a:spcPct val="0"/>
              </a:spcBef>
              <a:spcAft>
                <a:spcPct val="0"/>
              </a:spcAft>
              <a:defRPr>
                <a:solidFill>
                  <a:schemeClr val="tx1"/>
                </a:solidFill>
                <a:latin typeface="Arial" charset="0"/>
                <a:ea typeface="ＭＳ Ｐゴシック" pitchFamily="34" charset="-128"/>
              </a:defRPr>
            </a:lvl6pPr>
            <a:lvl7pPr marL="3056496" indent="-235115" fontAlgn="base">
              <a:spcBef>
                <a:spcPct val="0"/>
              </a:spcBef>
              <a:spcAft>
                <a:spcPct val="0"/>
              </a:spcAft>
              <a:defRPr>
                <a:solidFill>
                  <a:schemeClr val="tx1"/>
                </a:solidFill>
                <a:latin typeface="Arial" charset="0"/>
                <a:ea typeface="ＭＳ Ｐゴシック" pitchFamily="34" charset="-128"/>
              </a:defRPr>
            </a:lvl7pPr>
            <a:lvl8pPr marL="3526727" indent="-235115" fontAlgn="base">
              <a:spcBef>
                <a:spcPct val="0"/>
              </a:spcBef>
              <a:spcAft>
                <a:spcPct val="0"/>
              </a:spcAft>
              <a:defRPr>
                <a:solidFill>
                  <a:schemeClr val="tx1"/>
                </a:solidFill>
                <a:latin typeface="Arial" charset="0"/>
                <a:ea typeface="ＭＳ Ｐゴシック" pitchFamily="34" charset="-128"/>
              </a:defRPr>
            </a:lvl8pPr>
            <a:lvl9pPr marL="3996957" indent="-235115" fontAlgn="base">
              <a:spcBef>
                <a:spcPct val="0"/>
              </a:spcBef>
              <a:spcAft>
                <a:spcPct val="0"/>
              </a:spcAft>
              <a:defRPr>
                <a:solidFill>
                  <a:schemeClr val="tx1"/>
                </a:solidFill>
                <a:latin typeface="Arial" charset="0"/>
                <a:ea typeface="ＭＳ Ｐゴシック" pitchFamily="34" charset="-128"/>
              </a:defRPr>
            </a:lvl9pPr>
          </a:lstStyle>
          <a:p>
            <a:fld id="{C66A8F39-F5B3-4296-A419-0692558DFE8A}" type="slidenum">
              <a:rPr lang="en-US">
                <a:solidFill>
                  <a:srgbClr val="000000"/>
                </a:solidFill>
                <a:latin typeface="Calibri" pitchFamily="34" charset="0"/>
              </a:rPr>
              <a:pPr/>
              <a:t>11</a:t>
            </a:fld>
            <a:endParaRPr lang="en-US"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the time to have them do this now.  Answer any questions now.</a:t>
            </a:r>
          </a:p>
          <a:p>
            <a:r>
              <a:rPr lang="en-US" dirty="0" smtClean="0"/>
              <a:t>Complete the username, password, and</a:t>
            </a:r>
            <a:r>
              <a:rPr lang="en-US" baseline="0" dirty="0" smtClean="0"/>
              <a:t> verified password fields.  Verify the home phone, mailing and shipping addresses.  Make any changes to the home phone. Click on Save.  DONE!  </a:t>
            </a:r>
          </a:p>
        </p:txBody>
      </p:sp>
      <p:sp>
        <p:nvSpPr>
          <p:cNvPr id="4" name="Slide Number Placeholder 3"/>
          <p:cNvSpPr>
            <a:spLocks noGrp="1"/>
          </p:cNvSpPr>
          <p:nvPr>
            <p:ph type="sldNum" sz="quarter" idx="10"/>
          </p:nvPr>
        </p:nvSpPr>
        <p:spPr/>
        <p:txBody>
          <a:bodyPr/>
          <a:lstStyle/>
          <a:p>
            <a:fld id="{C38F04F1-BCDF-4908-A8BE-5EC05098563E}"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Give brief intro of OL; explain that you will go over specific course items in the next slides (gradebook, dropbox, etc.)Also explain that this is exactly how the course looks when the student logs in from their homepage,</a:t>
            </a:r>
            <a:r>
              <a:rPr lang="en-US" baseline="0" dirty="0" smtClean="0"/>
              <a:t> so students should pay attention to this too!</a:t>
            </a:r>
            <a:endParaRPr 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64124" indent="-293894">
              <a:defRPr>
                <a:solidFill>
                  <a:schemeClr val="tx1"/>
                </a:solidFill>
                <a:latin typeface="Arial" charset="0"/>
                <a:ea typeface="ＭＳ Ｐゴシック" pitchFamily="34" charset="-128"/>
              </a:defRPr>
            </a:lvl2pPr>
            <a:lvl3pPr marL="1175576" indent="-235115">
              <a:defRPr>
                <a:solidFill>
                  <a:schemeClr val="tx1"/>
                </a:solidFill>
                <a:latin typeface="Arial" charset="0"/>
                <a:ea typeface="ＭＳ Ｐゴシック" pitchFamily="34" charset="-128"/>
              </a:defRPr>
            </a:lvl3pPr>
            <a:lvl4pPr marL="1645806" indent="-235115">
              <a:defRPr>
                <a:solidFill>
                  <a:schemeClr val="tx1"/>
                </a:solidFill>
                <a:latin typeface="Arial" charset="0"/>
                <a:ea typeface="ＭＳ Ｐゴシック" pitchFamily="34" charset="-128"/>
              </a:defRPr>
            </a:lvl4pPr>
            <a:lvl5pPr marL="2116036" indent="-235115">
              <a:defRPr>
                <a:solidFill>
                  <a:schemeClr val="tx1"/>
                </a:solidFill>
                <a:latin typeface="Arial" charset="0"/>
                <a:ea typeface="ＭＳ Ｐゴシック" pitchFamily="34" charset="-128"/>
              </a:defRPr>
            </a:lvl5pPr>
            <a:lvl6pPr marL="2586266" indent="-235115" fontAlgn="base">
              <a:spcBef>
                <a:spcPct val="0"/>
              </a:spcBef>
              <a:spcAft>
                <a:spcPct val="0"/>
              </a:spcAft>
              <a:defRPr>
                <a:solidFill>
                  <a:schemeClr val="tx1"/>
                </a:solidFill>
                <a:latin typeface="Arial" charset="0"/>
                <a:ea typeface="ＭＳ Ｐゴシック" pitchFamily="34" charset="-128"/>
              </a:defRPr>
            </a:lvl6pPr>
            <a:lvl7pPr marL="3056496" indent="-235115" fontAlgn="base">
              <a:spcBef>
                <a:spcPct val="0"/>
              </a:spcBef>
              <a:spcAft>
                <a:spcPct val="0"/>
              </a:spcAft>
              <a:defRPr>
                <a:solidFill>
                  <a:schemeClr val="tx1"/>
                </a:solidFill>
                <a:latin typeface="Arial" charset="0"/>
                <a:ea typeface="ＭＳ Ｐゴシック" pitchFamily="34" charset="-128"/>
              </a:defRPr>
            </a:lvl7pPr>
            <a:lvl8pPr marL="3526727" indent="-235115" fontAlgn="base">
              <a:spcBef>
                <a:spcPct val="0"/>
              </a:spcBef>
              <a:spcAft>
                <a:spcPct val="0"/>
              </a:spcAft>
              <a:defRPr>
                <a:solidFill>
                  <a:schemeClr val="tx1"/>
                </a:solidFill>
                <a:latin typeface="Arial" charset="0"/>
                <a:ea typeface="ＭＳ Ｐゴシック" pitchFamily="34" charset="-128"/>
              </a:defRPr>
            </a:lvl8pPr>
            <a:lvl9pPr marL="3996957" indent="-235115" fontAlgn="base">
              <a:spcBef>
                <a:spcPct val="0"/>
              </a:spcBef>
              <a:spcAft>
                <a:spcPct val="0"/>
              </a:spcAft>
              <a:defRPr>
                <a:solidFill>
                  <a:schemeClr val="tx1"/>
                </a:solidFill>
                <a:latin typeface="Arial" charset="0"/>
                <a:ea typeface="ＭＳ Ｐゴシック" pitchFamily="34" charset="-128"/>
              </a:defRPr>
            </a:lvl9pPr>
          </a:lstStyle>
          <a:p>
            <a:fld id="{1F02A5FA-97DA-45F0-9A10-6EBDA1562DFF}" type="slidenum">
              <a:rPr lang="en-US">
                <a:solidFill>
                  <a:srgbClr val="000000"/>
                </a:solidFill>
                <a:latin typeface="Calibri" pitchFamily="34" charset="0"/>
              </a:rPr>
              <a:pPr/>
              <a:t>18</a:t>
            </a:fld>
            <a:endParaRPr lang="en-US" dirty="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this</a:t>
            </a:r>
            <a:r>
              <a:rPr lang="en-US" baseline="0" dirty="0" smtClean="0"/>
              <a:t> course home page is exactly what it will look like for the student, and let them know you will show them the student homepage later in the presentation. </a:t>
            </a:r>
            <a:endParaRPr lang="en-US" dirty="0"/>
          </a:p>
        </p:txBody>
      </p:sp>
      <p:sp>
        <p:nvSpPr>
          <p:cNvPr id="4" name="Slide Number Placeholder 3"/>
          <p:cNvSpPr>
            <a:spLocks noGrp="1"/>
          </p:cNvSpPr>
          <p:nvPr>
            <p:ph type="sldNum" sz="quarter" idx="10"/>
          </p:nvPr>
        </p:nvSpPr>
        <p:spPr/>
        <p:txBody>
          <a:bodyPr/>
          <a:lstStyle/>
          <a:p>
            <a:fld id="{58704E7A-E26F-4C6B-AE39-4CD4526CCB67}" type="slidenum">
              <a:rPr lang="en-US" smtClean="0"/>
              <a:t>20</a:t>
            </a:fld>
            <a:endParaRPr lang="en-US" dirty="0"/>
          </a:p>
        </p:txBody>
      </p:sp>
    </p:spTree>
    <p:extLst>
      <p:ext uri="{BB962C8B-B14F-4D97-AF65-F5344CB8AC3E}">
        <p14:creationId xmlns:p14="http://schemas.microsoft.com/office/powerpoint/2010/main" val="233207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CDD6FC-6F21-4ECC-8D19-F1810B26FE2C}" type="slidenum">
              <a:rPr lang="en-US" smtClean="0"/>
              <a:pPr/>
              <a:t>30</a:t>
            </a:fld>
            <a:endParaRPr lang="en-US" dirty="0"/>
          </a:p>
        </p:txBody>
      </p:sp>
    </p:spTree>
    <p:extLst>
      <p:ext uri="{BB962C8B-B14F-4D97-AF65-F5344CB8AC3E}">
        <p14:creationId xmlns:p14="http://schemas.microsoft.com/office/powerpoint/2010/main" val="196637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64124" indent="-293894">
              <a:defRPr>
                <a:solidFill>
                  <a:schemeClr val="tx1"/>
                </a:solidFill>
                <a:latin typeface="Arial" charset="0"/>
                <a:ea typeface="ＭＳ Ｐゴシック" pitchFamily="34" charset="-128"/>
              </a:defRPr>
            </a:lvl2pPr>
            <a:lvl3pPr marL="1175576" indent="-235115">
              <a:defRPr>
                <a:solidFill>
                  <a:schemeClr val="tx1"/>
                </a:solidFill>
                <a:latin typeface="Arial" charset="0"/>
                <a:ea typeface="ＭＳ Ｐゴシック" pitchFamily="34" charset="-128"/>
              </a:defRPr>
            </a:lvl3pPr>
            <a:lvl4pPr marL="1645806" indent="-235115">
              <a:defRPr>
                <a:solidFill>
                  <a:schemeClr val="tx1"/>
                </a:solidFill>
                <a:latin typeface="Arial" charset="0"/>
                <a:ea typeface="ＭＳ Ｐゴシック" pitchFamily="34" charset="-128"/>
              </a:defRPr>
            </a:lvl4pPr>
            <a:lvl5pPr marL="2116036" indent="-235115">
              <a:defRPr>
                <a:solidFill>
                  <a:schemeClr val="tx1"/>
                </a:solidFill>
                <a:latin typeface="Arial" charset="0"/>
                <a:ea typeface="ＭＳ Ｐゴシック" pitchFamily="34" charset="-128"/>
              </a:defRPr>
            </a:lvl5pPr>
            <a:lvl6pPr marL="2586266" indent="-235115" fontAlgn="base">
              <a:spcBef>
                <a:spcPct val="0"/>
              </a:spcBef>
              <a:spcAft>
                <a:spcPct val="0"/>
              </a:spcAft>
              <a:defRPr>
                <a:solidFill>
                  <a:schemeClr val="tx1"/>
                </a:solidFill>
                <a:latin typeface="Arial" charset="0"/>
                <a:ea typeface="ＭＳ Ｐゴシック" pitchFamily="34" charset="-128"/>
              </a:defRPr>
            </a:lvl6pPr>
            <a:lvl7pPr marL="3056496" indent="-235115" fontAlgn="base">
              <a:spcBef>
                <a:spcPct val="0"/>
              </a:spcBef>
              <a:spcAft>
                <a:spcPct val="0"/>
              </a:spcAft>
              <a:defRPr>
                <a:solidFill>
                  <a:schemeClr val="tx1"/>
                </a:solidFill>
                <a:latin typeface="Arial" charset="0"/>
                <a:ea typeface="ＭＳ Ｐゴシック" pitchFamily="34" charset="-128"/>
              </a:defRPr>
            </a:lvl7pPr>
            <a:lvl8pPr marL="3526727" indent="-235115" fontAlgn="base">
              <a:spcBef>
                <a:spcPct val="0"/>
              </a:spcBef>
              <a:spcAft>
                <a:spcPct val="0"/>
              </a:spcAft>
              <a:defRPr>
                <a:solidFill>
                  <a:schemeClr val="tx1"/>
                </a:solidFill>
                <a:latin typeface="Arial" charset="0"/>
                <a:ea typeface="ＭＳ Ｐゴシック" pitchFamily="34" charset="-128"/>
              </a:defRPr>
            </a:lvl8pPr>
            <a:lvl9pPr marL="3996957" indent="-235115" fontAlgn="base">
              <a:spcBef>
                <a:spcPct val="0"/>
              </a:spcBef>
              <a:spcAft>
                <a:spcPct val="0"/>
              </a:spcAft>
              <a:defRPr>
                <a:solidFill>
                  <a:schemeClr val="tx1"/>
                </a:solidFill>
                <a:latin typeface="Arial" charset="0"/>
                <a:ea typeface="ＭＳ Ｐゴシック" pitchFamily="34" charset="-128"/>
              </a:defRPr>
            </a:lvl9pPr>
          </a:lstStyle>
          <a:p>
            <a:fld id="{8CAD998B-CB4C-4F8C-B6BF-00F12D43CD41}" type="slidenum">
              <a:rPr lang="en-US">
                <a:solidFill>
                  <a:srgbClr val="000000"/>
                </a:solidFill>
                <a:latin typeface="Calibri" pitchFamily="34" charset="0"/>
              </a:rPr>
              <a:pPr/>
              <a:t>32</a:t>
            </a:fld>
            <a:endParaRPr lang="en-US" dirty="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64124" indent="-293894">
              <a:defRPr>
                <a:solidFill>
                  <a:schemeClr val="tx1"/>
                </a:solidFill>
                <a:latin typeface="Arial" charset="0"/>
                <a:ea typeface="ＭＳ Ｐゴシック" pitchFamily="34" charset="-128"/>
              </a:defRPr>
            </a:lvl2pPr>
            <a:lvl3pPr marL="1175576" indent="-235115">
              <a:defRPr>
                <a:solidFill>
                  <a:schemeClr val="tx1"/>
                </a:solidFill>
                <a:latin typeface="Arial" charset="0"/>
                <a:ea typeface="ＭＳ Ｐゴシック" pitchFamily="34" charset="-128"/>
              </a:defRPr>
            </a:lvl3pPr>
            <a:lvl4pPr marL="1645806" indent="-235115">
              <a:defRPr>
                <a:solidFill>
                  <a:schemeClr val="tx1"/>
                </a:solidFill>
                <a:latin typeface="Arial" charset="0"/>
                <a:ea typeface="ＭＳ Ｐゴシック" pitchFamily="34" charset="-128"/>
              </a:defRPr>
            </a:lvl4pPr>
            <a:lvl5pPr marL="2116036" indent="-235115">
              <a:defRPr>
                <a:solidFill>
                  <a:schemeClr val="tx1"/>
                </a:solidFill>
                <a:latin typeface="Arial" charset="0"/>
                <a:ea typeface="ＭＳ Ｐゴシック" pitchFamily="34" charset="-128"/>
              </a:defRPr>
            </a:lvl5pPr>
            <a:lvl6pPr marL="2586266" indent="-235115" fontAlgn="base">
              <a:spcBef>
                <a:spcPct val="0"/>
              </a:spcBef>
              <a:spcAft>
                <a:spcPct val="0"/>
              </a:spcAft>
              <a:defRPr>
                <a:solidFill>
                  <a:schemeClr val="tx1"/>
                </a:solidFill>
                <a:latin typeface="Arial" charset="0"/>
                <a:ea typeface="ＭＳ Ｐゴシック" pitchFamily="34" charset="-128"/>
              </a:defRPr>
            </a:lvl6pPr>
            <a:lvl7pPr marL="3056496" indent="-235115" fontAlgn="base">
              <a:spcBef>
                <a:spcPct val="0"/>
              </a:spcBef>
              <a:spcAft>
                <a:spcPct val="0"/>
              </a:spcAft>
              <a:defRPr>
                <a:solidFill>
                  <a:schemeClr val="tx1"/>
                </a:solidFill>
                <a:latin typeface="Arial" charset="0"/>
                <a:ea typeface="ＭＳ Ｐゴシック" pitchFamily="34" charset="-128"/>
              </a:defRPr>
            </a:lvl7pPr>
            <a:lvl8pPr marL="3526727" indent="-235115" fontAlgn="base">
              <a:spcBef>
                <a:spcPct val="0"/>
              </a:spcBef>
              <a:spcAft>
                <a:spcPct val="0"/>
              </a:spcAft>
              <a:defRPr>
                <a:solidFill>
                  <a:schemeClr val="tx1"/>
                </a:solidFill>
                <a:latin typeface="Arial" charset="0"/>
                <a:ea typeface="ＭＳ Ｐゴシック" pitchFamily="34" charset="-128"/>
              </a:defRPr>
            </a:lvl8pPr>
            <a:lvl9pPr marL="3996957" indent="-235115" fontAlgn="base">
              <a:spcBef>
                <a:spcPct val="0"/>
              </a:spcBef>
              <a:spcAft>
                <a:spcPct val="0"/>
              </a:spcAft>
              <a:defRPr>
                <a:solidFill>
                  <a:schemeClr val="tx1"/>
                </a:solidFill>
                <a:latin typeface="Arial" charset="0"/>
                <a:ea typeface="ＭＳ Ｐゴシック" pitchFamily="34" charset="-128"/>
              </a:defRPr>
            </a:lvl9pPr>
          </a:lstStyle>
          <a:p>
            <a:fld id="{AF0DA528-A741-4565-8F2D-0003CE796298}" type="slidenum">
              <a:rPr lang="en-US">
                <a:solidFill>
                  <a:srgbClr val="000000"/>
                </a:solidFill>
                <a:latin typeface="Calibri" pitchFamily="34" charset="0"/>
              </a:rPr>
              <a:pPr/>
              <a:t>33</a:t>
            </a:fld>
            <a:endParaRPr lang="en-US" dirty="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smtClean="0"/>
              <a:t>FSL</a:t>
            </a:r>
          </a:p>
          <a:p>
            <a:r>
              <a:rPr lang="en-US" dirty="0" smtClean="0"/>
              <a:t>Discuss absences – excused = zero’s.  Unexcused = blank.</a:t>
            </a:r>
          </a:p>
          <a:p>
            <a:r>
              <a:rPr lang="en-US" dirty="0" smtClean="0"/>
              <a:t>Discuss attendance policies.</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413073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D8463D-20ED-4C32-B335-578143AB6D54}" type="slidenum">
              <a:rPr lang="en-US" smtClean="0"/>
              <a:pPr/>
              <a:t>‹#›</a:t>
            </a:fld>
            <a:endParaRPr lang="en-US" dirty="0"/>
          </a:p>
        </p:txBody>
      </p:sp>
      <p:pic>
        <p:nvPicPr>
          <p:cNvPr id="6" name="Picture 5" descr="K12-logo.jpg"/>
          <p:cNvPicPr>
            <a:picLocks noChangeAspect="1"/>
          </p:cNvPicPr>
          <p:nvPr/>
        </p:nvPicPr>
        <p:blipFill>
          <a:blip r:embed="rId2" cstate="print"/>
          <a:srcRect r="31061" b="14631"/>
          <a:stretch>
            <a:fillRect/>
          </a:stretch>
        </p:blipFill>
        <p:spPr>
          <a:xfrm>
            <a:off x="6989166" y="4728473"/>
            <a:ext cx="1923002" cy="1533399"/>
          </a:xfrm>
          <a:prstGeom prst="rect">
            <a:avLst/>
          </a:prstGeom>
        </p:spPr>
      </p:pic>
      <p:pic>
        <p:nvPicPr>
          <p:cNvPr id="7" name="Picture 6" descr="K12-PPT_TITLE_SLIDE1_V3.jpg"/>
          <p:cNvPicPr>
            <a:picLocks noChangeAspect="1"/>
          </p:cNvPicPr>
          <p:nvPr/>
        </p:nvPicPr>
        <p:blipFill>
          <a:blip r:embed="rId3" cstate="print"/>
          <a:stretch>
            <a:fillRect/>
          </a:stretch>
        </p:blipFill>
        <p:spPr>
          <a:xfrm>
            <a:off x="0" y="818469"/>
            <a:ext cx="9144000" cy="1773936"/>
          </a:xfrm>
          <a:prstGeom prst="rect">
            <a:avLst/>
          </a:prstGeom>
        </p:spPr>
      </p:pic>
      <p:sp>
        <p:nvSpPr>
          <p:cNvPr id="11" name="Text Placeholder 10"/>
          <p:cNvSpPr>
            <a:spLocks noGrp="1"/>
          </p:cNvSpPr>
          <p:nvPr>
            <p:ph type="body" sz="quarter" idx="11" hasCustomPrompt="1"/>
          </p:nvPr>
        </p:nvSpPr>
        <p:spPr>
          <a:xfrm>
            <a:off x="141288" y="3619500"/>
            <a:ext cx="5972175" cy="641350"/>
          </a:xfrm>
        </p:spPr>
        <p:txBody>
          <a:bodyPr/>
          <a:lstStyle>
            <a:lvl1pPr>
              <a:buNone/>
              <a:defRPr sz="3400" b="1">
                <a:latin typeface="+mj-lt"/>
              </a:defRPr>
            </a:lvl1pPr>
          </a:lstStyle>
          <a:p>
            <a:pPr lvl="0"/>
            <a:r>
              <a:rPr lang="en-US" dirty="0" smtClean="0"/>
              <a:t>Title of Presentation</a:t>
            </a:r>
          </a:p>
        </p:txBody>
      </p:sp>
      <p:sp>
        <p:nvSpPr>
          <p:cNvPr id="13" name="Text Placeholder 12"/>
          <p:cNvSpPr>
            <a:spLocks noGrp="1"/>
          </p:cNvSpPr>
          <p:nvPr>
            <p:ph type="body" sz="quarter" idx="12" hasCustomPrompt="1"/>
          </p:nvPr>
        </p:nvSpPr>
        <p:spPr>
          <a:xfrm>
            <a:off x="141288" y="4260850"/>
            <a:ext cx="5972175" cy="655638"/>
          </a:xfrm>
        </p:spPr>
        <p:txBody>
          <a:bodyPr/>
          <a:lstStyle>
            <a:lvl1pPr>
              <a:buNone/>
              <a:defRPr sz="2400" b="1">
                <a:solidFill>
                  <a:srgbClr val="00ACEF"/>
                </a:solidFill>
              </a:defRPr>
            </a:lvl1pPr>
          </a:lstStyle>
          <a:p>
            <a:pPr lvl="0"/>
            <a:r>
              <a:rPr lang="en-US" dirty="0" smtClean="0"/>
              <a:t>Subtitle of Presentation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C84356-21C0-4725-87CB-43A94A209284}" type="datetimeFigureOut">
              <a:rPr lang="en-US" smtClean="0"/>
              <a:t>1/16/2015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1CE67A-45E2-42D9-9167-B3080E0949CB}" type="slidenum">
              <a:rPr lang="en-US" smtClean="0"/>
              <a:t>‹#›</a:t>
            </a:fld>
            <a:endParaRPr lang="en-US" dirty="0"/>
          </a:p>
        </p:txBody>
      </p:sp>
    </p:spTree>
    <p:extLst>
      <p:ext uri="{BB962C8B-B14F-4D97-AF65-F5344CB8AC3E}">
        <p14:creationId xmlns:p14="http://schemas.microsoft.com/office/powerpoint/2010/main" val="77843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0B0DB48-59B2-4751-B2C7-045950A6272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6629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39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fld id="{A536EB84-3A16-40E5-9DE3-3EE75EF38AB3}" type="datetimeFigureOut">
              <a:rPr lang="en-US" smtClean="0"/>
              <a:pPr/>
              <a:t>1/16/2015</a:t>
            </a:fld>
            <a:endParaRPr lang="en-US" dirty="0"/>
          </a:p>
        </p:txBody>
      </p:sp>
      <p:sp>
        <p:nvSpPr>
          <p:cNvPr id="20" name="Footer Placeholder 19"/>
          <p:cNvSpPr>
            <a:spLocks noGrp="1"/>
          </p:cNvSpPr>
          <p:nvPr>
            <p:ph type="ftr" sz="quarter" idx="11"/>
          </p:nvPr>
        </p:nvSpPr>
        <p:spPr>
          <a:xfrm>
            <a:off x="5715000" y="6305550"/>
            <a:ext cx="2895600" cy="476250"/>
          </a:xfrm>
          <a:prstGeom prst="rect">
            <a:avLst/>
          </a:prstGeom>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DB505E58-40C6-4E17-81B9-D228455E7537}"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356783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D8463D-20ED-4C32-B335-578143AB6D54}" type="slidenum">
              <a:rPr lang="en-US" smtClean="0"/>
              <a:pPr/>
              <a:t>‹#›</a:t>
            </a:fld>
            <a:endParaRPr lang="en-US" dirty="0"/>
          </a:p>
        </p:txBody>
      </p:sp>
      <p:pic>
        <p:nvPicPr>
          <p:cNvPr id="6" name="Picture 5" descr="K12-logo.jpg"/>
          <p:cNvPicPr>
            <a:picLocks noChangeAspect="1"/>
          </p:cNvPicPr>
          <p:nvPr/>
        </p:nvPicPr>
        <p:blipFill>
          <a:blip r:embed="rId2" cstate="print"/>
          <a:srcRect r="31061" b="14631"/>
          <a:stretch>
            <a:fillRect/>
          </a:stretch>
        </p:blipFill>
        <p:spPr>
          <a:xfrm>
            <a:off x="6989166" y="4728473"/>
            <a:ext cx="1923002" cy="1533399"/>
          </a:xfrm>
          <a:prstGeom prst="rect">
            <a:avLst/>
          </a:prstGeom>
        </p:spPr>
      </p:pic>
      <p:pic>
        <p:nvPicPr>
          <p:cNvPr id="7" name="Picture 6" descr="K12-PPT_TITLE_SLIDE1_V3.jpg"/>
          <p:cNvPicPr>
            <a:picLocks noChangeAspect="1"/>
          </p:cNvPicPr>
          <p:nvPr/>
        </p:nvPicPr>
        <p:blipFill>
          <a:blip r:embed="rId3" cstate="print"/>
          <a:stretch>
            <a:fillRect/>
          </a:stretch>
        </p:blipFill>
        <p:spPr>
          <a:xfrm>
            <a:off x="0" y="818469"/>
            <a:ext cx="9144000" cy="1773936"/>
          </a:xfrm>
          <a:prstGeom prst="rect">
            <a:avLst/>
          </a:prstGeom>
        </p:spPr>
      </p:pic>
      <p:sp>
        <p:nvSpPr>
          <p:cNvPr id="11" name="Text Placeholder 10"/>
          <p:cNvSpPr>
            <a:spLocks noGrp="1"/>
          </p:cNvSpPr>
          <p:nvPr>
            <p:ph type="body" sz="quarter" idx="11" hasCustomPrompt="1"/>
          </p:nvPr>
        </p:nvSpPr>
        <p:spPr>
          <a:xfrm>
            <a:off x="141288" y="3619500"/>
            <a:ext cx="5972175" cy="641350"/>
          </a:xfrm>
        </p:spPr>
        <p:txBody>
          <a:bodyPr/>
          <a:lstStyle>
            <a:lvl1pPr>
              <a:buNone/>
              <a:defRPr sz="3400" b="1">
                <a:latin typeface="+mj-lt"/>
              </a:defRPr>
            </a:lvl1pPr>
          </a:lstStyle>
          <a:p>
            <a:pPr lvl="0"/>
            <a:r>
              <a:rPr lang="en-US" dirty="0" smtClean="0"/>
              <a:t>Title of Presentation</a:t>
            </a:r>
          </a:p>
        </p:txBody>
      </p:sp>
      <p:sp>
        <p:nvSpPr>
          <p:cNvPr id="13" name="Text Placeholder 12"/>
          <p:cNvSpPr>
            <a:spLocks noGrp="1"/>
          </p:cNvSpPr>
          <p:nvPr>
            <p:ph type="body" sz="quarter" idx="12" hasCustomPrompt="1"/>
          </p:nvPr>
        </p:nvSpPr>
        <p:spPr>
          <a:xfrm>
            <a:off x="141288" y="4260850"/>
            <a:ext cx="5972175" cy="655638"/>
          </a:xfrm>
        </p:spPr>
        <p:txBody>
          <a:bodyPr/>
          <a:lstStyle>
            <a:lvl1pPr>
              <a:buNone/>
              <a:defRPr sz="2400" b="1">
                <a:solidFill>
                  <a:srgbClr val="00ACEF"/>
                </a:solidFill>
              </a:defRPr>
            </a:lvl1pPr>
          </a:lstStyle>
          <a:p>
            <a:pPr lvl="0"/>
            <a:r>
              <a:rPr lang="en-US" dirty="0" smtClean="0"/>
              <a:t>Subtitle of Presentation</a:t>
            </a:r>
          </a:p>
        </p:txBody>
      </p:sp>
    </p:spTree>
    <p:extLst>
      <p:ext uri="{BB962C8B-B14F-4D97-AF65-F5344CB8AC3E}">
        <p14:creationId xmlns:p14="http://schemas.microsoft.com/office/powerpoint/2010/main" val="100899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4D8463D-20ED-4C32-B335-578143AB6D54}" type="slidenum">
              <a:rPr lang="en-US" smtClean="0"/>
              <a:pPr/>
              <a:t>‹#›</a:t>
            </a:fld>
            <a:endParaRPr lang="en-US" dirty="0"/>
          </a:p>
        </p:txBody>
      </p:sp>
    </p:spTree>
    <p:extLst>
      <p:ext uri="{BB962C8B-B14F-4D97-AF65-F5344CB8AC3E}">
        <p14:creationId xmlns:p14="http://schemas.microsoft.com/office/powerpoint/2010/main" val="268056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80395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4" name="Rectangle 3"/>
          <p:cNvSpPr/>
          <p:nvPr/>
        </p:nvSpPr>
        <p:spPr bwMode="auto">
          <a:xfrm>
            <a:off x="0" y="-1"/>
            <a:ext cx="9144000" cy="1077913"/>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600" u="sng" dirty="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9813760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with Tab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16" name="SmartArt Placeholder 15"/>
          <p:cNvSpPr>
            <a:spLocks noGrp="1"/>
          </p:cNvSpPr>
          <p:nvPr>
            <p:ph type="dgm" sz="quarter" idx="13"/>
          </p:nvPr>
        </p:nvSpPr>
        <p:spPr>
          <a:xfrm>
            <a:off x="55563" y="1077913"/>
            <a:ext cx="8943975" cy="5299075"/>
          </a:xfrm>
        </p:spPr>
        <p:txBody>
          <a:bodyPr/>
          <a:lstStyle/>
          <a:p>
            <a:r>
              <a:rPr lang="en-US" dirty="0" smtClean="0"/>
              <a:t>Click icon to add SmartArt graphic</a:t>
            </a:r>
            <a:endParaRPr lang="en-US" dirty="0"/>
          </a:p>
        </p:txBody>
      </p:sp>
    </p:spTree>
    <p:extLst>
      <p:ext uri="{BB962C8B-B14F-4D97-AF65-F5344CB8AC3E}">
        <p14:creationId xmlns:p14="http://schemas.microsoft.com/office/powerpoint/2010/main" val="40605075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5" name="Title 8"/>
          <p:cNvSpPr>
            <a:spLocks noGrp="1"/>
          </p:cNvSpPr>
          <p:nvPr>
            <p:ph type="title"/>
          </p:nvPr>
        </p:nvSpPr>
        <p:spPr>
          <a:xfrm>
            <a:off x="141287" y="61213"/>
            <a:ext cx="8842375" cy="646193"/>
          </a:xfrm>
        </p:spPr>
        <p:txBody>
          <a:bodyPr/>
          <a:lstStyle/>
          <a:p>
            <a:r>
              <a:rPr lang="en-US" smtClean="0"/>
              <a:t>Click to edit Master title style</a:t>
            </a:r>
            <a:endParaRPr lang="en-US" dirty="0"/>
          </a:p>
        </p:txBody>
      </p:sp>
      <p:sp>
        <p:nvSpPr>
          <p:cNvPr id="10" name="Content Placeholder 9"/>
          <p:cNvSpPr>
            <a:spLocks noGrp="1"/>
          </p:cNvSpPr>
          <p:nvPr>
            <p:ph sz="quarter" idx="13"/>
          </p:nvPr>
        </p:nvSpPr>
        <p:spPr>
          <a:xfrm>
            <a:off x="141288" y="1768929"/>
            <a:ext cx="8842375" cy="42999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4"/>
          </p:nvPr>
        </p:nvSpPr>
        <p:spPr>
          <a:xfrm>
            <a:off x="141288" y="1077913"/>
            <a:ext cx="8842374" cy="527050"/>
          </a:xfrm>
        </p:spPr>
        <p:txBody>
          <a:bodyPr lIns="0" tIns="0" rIns="0" bIns="0">
            <a:noAutofit/>
          </a:bodyPr>
          <a:lstStyle>
            <a:lvl1pPr marL="0" indent="0">
              <a:lnSpc>
                <a:spcPts val="2000"/>
              </a:lnSpc>
              <a:spcBef>
                <a:spcPts val="0"/>
              </a:spcBef>
              <a:buNone/>
              <a:defRPr sz="20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54965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4D8463D-20ED-4C32-B335-578143AB6D5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72819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5" name="Picture 4" descr="K12 logo_2012_transparent.gif"/>
          <p:cNvPicPr>
            <a:picLocks noChangeAspect="1"/>
          </p:cNvPicPr>
          <p:nvPr/>
        </p:nvPicPr>
        <p:blipFill>
          <a:blip r:embed="rId2" cstate="print"/>
          <a:stretch>
            <a:fillRect/>
          </a:stretch>
        </p:blipFill>
        <p:spPr>
          <a:xfrm>
            <a:off x="6705600" y="4648200"/>
            <a:ext cx="1943100" cy="1762125"/>
          </a:xfrm>
          <a:prstGeom prst="rect">
            <a:avLst/>
          </a:prstGeom>
        </p:spPr>
      </p:pic>
    </p:spTree>
    <p:extLst>
      <p:ext uri="{BB962C8B-B14F-4D97-AF65-F5344CB8AC3E}">
        <p14:creationId xmlns:p14="http://schemas.microsoft.com/office/powerpoint/2010/main" val="47524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108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C84356-21C0-4725-87CB-43A94A209284}" type="datetimeFigureOut">
              <a:rPr lang="en-US">
                <a:solidFill>
                  <a:srgbClr val="FFFFFF"/>
                </a:solidFill>
              </a:rPr>
              <a:pPr/>
              <a:t>1/16/2015</a:t>
            </a:fld>
            <a:endParaRPr lang="en-US" dirty="0">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361CE67A-45E2-42D9-9167-B3080E0949CB}" type="slidenum">
              <a:rPr lang="en-US" smtClean="0"/>
              <a:pPr/>
              <a:t>‹#›</a:t>
            </a:fld>
            <a:endParaRPr lang="en-US" dirty="0"/>
          </a:p>
        </p:txBody>
      </p:sp>
    </p:spTree>
    <p:extLst>
      <p:ext uri="{BB962C8B-B14F-4D97-AF65-F5344CB8AC3E}">
        <p14:creationId xmlns:p14="http://schemas.microsoft.com/office/powerpoint/2010/main" val="3821969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B0DB48-59B2-4751-B2C7-045950A627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7421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sp>
        <p:nvSpPr>
          <p:cNvPr id="15" name="Date Placeholder 14"/>
          <p:cNvSpPr>
            <a:spLocks noGrp="1"/>
          </p:cNvSpPr>
          <p:nvPr>
            <p:ph type="dt" sz="half" idx="10"/>
          </p:nvPr>
        </p:nvSpPr>
        <p:spPr>
          <a:xfrm>
            <a:off x="5791200" y="6203667"/>
            <a:ext cx="2590800" cy="384048"/>
          </a:xfrm>
          <a:prstGeom prst="rect">
            <a:avLst/>
          </a:prstGeom>
        </p:spPr>
        <p:txBody>
          <a:bodyPr/>
          <a:lstStyle/>
          <a:p>
            <a:fld id="{AF3BBC7E-C0BF-4950-9D56-43F330AACD00}" type="datetimeFigureOut">
              <a:rPr lang="en-US">
                <a:solidFill>
                  <a:srgbClr val="FEFAC9"/>
                </a:solidFill>
              </a:rPr>
              <a:pPr/>
              <a:t>1/16/2015</a:t>
            </a:fld>
            <a:endParaRPr lang="en-US" dirty="0">
              <a:solidFill>
                <a:srgbClr val="FEFAC9"/>
              </a:solidFill>
            </a:endParaRPr>
          </a:p>
        </p:txBody>
      </p:sp>
      <p:sp>
        <p:nvSpPr>
          <p:cNvPr id="16" name="Slide Number Placeholder 15"/>
          <p:cNvSpPr>
            <a:spLocks noGrp="1"/>
          </p:cNvSpPr>
          <p:nvPr>
            <p:ph type="sldNum" sz="quarter" idx="11"/>
          </p:nvPr>
        </p:nvSpPr>
        <p:spPr/>
        <p:txBody>
          <a:bodyPr/>
          <a:lstStyle/>
          <a:p>
            <a:fld id="{9DBD0424-6276-48AE-B9E2-356DFB55E357}" type="slidenum">
              <a:rPr lang="en-US" smtClean="0">
                <a:solidFill>
                  <a:srgbClr val="FEFAC9"/>
                </a:solidFill>
              </a:rPr>
              <a:pPr/>
              <a:t>‹#›</a:t>
            </a:fld>
            <a:endParaRPr lang="en-US" dirty="0">
              <a:solidFill>
                <a:srgbClr val="FEFAC9"/>
              </a:solidFill>
            </a:endParaRPr>
          </a:p>
        </p:txBody>
      </p:sp>
      <p:sp>
        <p:nvSpPr>
          <p:cNvPr id="17" name="Footer Placeholder 16"/>
          <p:cNvSpPr>
            <a:spLocks noGrp="1"/>
          </p:cNvSpPr>
          <p:nvPr>
            <p:ph type="ftr" sz="quarter" idx="12"/>
          </p:nvPr>
        </p:nvSpPr>
        <p:spPr>
          <a:xfrm>
            <a:off x="2133600" y="6203667"/>
            <a:ext cx="3581400" cy="384048"/>
          </a:xfrm>
          <a:prstGeom prst="rect">
            <a:avLst/>
          </a:prstGeom>
        </p:spPr>
        <p:txBody>
          <a:bodyPr/>
          <a:lstStyle/>
          <a:p>
            <a:endParaRPr lang="en-US" dirty="0">
              <a:solidFill>
                <a:srgbClr val="FEFAC9"/>
              </a:solidFill>
            </a:endParaRPr>
          </a:p>
        </p:txBody>
      </p:sp>
    </p:spTree>
    <p:extLst>
      <p:ext uri="{BB962C8B-B14F-4D97-AF65-F5344CB8AC3E}">
        <p14:creationId xmlns:p14="http://schemas.microsoft.com/office/powerpoint/2010/main" val="409092355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9136B7-1F67-45F2-960F-0EBAD0AB1C57}" type="datetimeFigureOut">
              <a:rPr lang="en-US" smtClean="0">
                <a:solidFill>
                  <a:srgbClr val="FFFFFF"/>
                </a:solidFill>
              </a:rPr>
              <a:pPr/>
              <a:t>1/16/2015</a:t>
            </a:fld>
            <a:endParaRPr lang="en-US" dirty="0">
              <a:solidFill>
                <a:srgbClr val="FFFFF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92F5BF7E-78C1-402B-A1C2-56478501D6B7}" type="slidenum">
              <a:rPr lang="en-US" smtClean="0"/>
              <a:pPr/>
              <a:t>‹#›</a:t>
            </a:fld>
            <a:endParaRPr lang="en-US" dirty="0"/>
          </a:p>
        </p:txBody>
      </p:sp>
    </p:spTree>
    <p:extLst>
      <p:ext uri="{BB962C8B-B14F-4D97-AF65-F5344CB8AC3E}">
        <p14:creationId xmlns:p14="http://schemas.microsoft.com/office/powerpoint/2010/main" val="1931886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9095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6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4" name="Rectangle 3"/>
          <p:cNvSpPr/>
          <p:nvPr/>
        </p:nvSpPr>
        <p:spPr bwMode="auto">
          <a:xfrm>
            <a:off x="0" y="-1"/>
            <a:ext cx="9144000" cy="1077913"/>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sng"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with Tab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16" name="SmartArt Placeholder 15"/>
          <p:cNvSpPr>
            <a:spLocks noGrp="1"/>
          </p:cNvSpPr>
          <p:nvPr>
            <p:ph type="dgm" sz="quarter" idx="13"/>
          </p:nvPr>
        </p:nvSpPr>
        <p:spPr>
          <a:xfrm>
            <a:off x="55563" y="1077913"/>
            <a:ext cx="8943975" cy="5299075"/>
          </a:xfrm>
        </p:spPr>
        <p:txBody>
          <a:bodyPr/>
          <a:lstStyle/>
          <a:p>
            <a:r>
              <a:rPr lang="en-US" dirty="0" smtClean="0"/>
              <a:t>Click icon to add SmartArt graphic</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5" name="Title 8"/>
          <p:cNvSpPr>
            <a:spLocks noGrp="1"/>
          </p:cNvSpPr>
          <p:nvPr>
            <p:ph type="title"/>
          </p:nvPr>
        </p:nvSpPr>
        <p:spPr>
          <a:xfrm>
            <a:off x="141287" y="61213"/>
            <a:ext cx="8842375" cy="646193"/>
          </a:xfrm>
        </p:spPr>
        <p:txBody>
          <a:bodyPr/>
          <a:lstStyle/>
          <a:p>
            <a:r>
              <a:rPr lang="en-US" smtClean="0"/>
              <a:t>Click to edit Master title style</a:t>
            </a:r>
            <a:endParaRPr lang="en-US" dirty="0"/>
          </a:p>
        </p:txBody>
      </p:sp>
      <p:sp>
        <p:nvSpPr>
          <p:cNvPr id="10" name="Content Placeholder 9"/>
          <p:cNvSpPr>
            <a:spLocks noGrp="1"/>
          </p:cNvSpPr>
          <p:nvPr>
            <p:ph sz="quarter" idx="13"/>
          </p:nvPr>
        </p:nvSpPr>
        <p:spPr>
          <a:xfrm>
            <a:off x="141288" y="1768929"/>
            <a:ext cx="8842375" cy="42999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4"/>
          </p:nvPr>
        </p:nvSpPr>
        <p:spPr>
          <a:xfrm>
            <a:off x="141288" y="1077913"/>
            <a:ext cx="8842374" cy="527050"/>
          </a:xfrm>
        </p:spPr>
        <p:txBody>
          <a:bodyPr lIns="0" tIns="0" rIns="0" bIns="0">
            <a:noAutofit/>
          </a:bodyPr>
          <a:lstStyle>
            <a:lvl1pPr marL="0" indent="0">
              <a:lnSpc>
                <a:spcPts val="2000"/>
              </a:lnSpc>
              <a:spcBef>
                <a:spcPts val="0"/>
              </a:spcBef>
              <a:buNone/>
              <a:defRPr sz="2000">
                <a:solidFill>
                  <a:schemeClr val="accent1"/>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23408" y="6578433"/>
            <a:ext cx="2536492" cy="304800"/>
          </a:xfrm>
          <a:prstGeom prst="rect">
            <a:avLst/>
          </a:prstGeom>
        </p:spPr>
        <p:txBody>
          <a:bodyPr/>
          <a:lstStyle/>
          <a:p>
            <a:fld id="{F4D8463D-20ED-4C32-B335-578143AB6D54}"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5" name="Picture 4" descr="K12 logo_2012_transparent.gif"/>
          <p:cNvPicPr>
            <a:picLocks noChangeAspect="1"/>
          </p:cNvPicPr>
          <p:nvPr/>
        </p:nvPicPr>
        <p:blipFill>
          <a:blip r:embed="rId2" cstate="print"/>
          <a:stretch>
            <a:fillRect/>
          </a:stretch>
        </p:blipFill>
        <p:spPr>
          <a:xfrm>
            <a:off x="6705600" y="4648200"/>
            <a:ext cx="1943100" cy="1762125"/>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250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jpeg"/><Relationship Id="rId2" Type="http://schemas.openxmlformats.org/officeDocument/2006/relationships/slideLayout" Target="../slideLayouts/slideLayout15.xml"/><Relationship Id="rId16" Type="http://schemas.openxmlformats.org/officeDocument/2006/relationships/theme" Target="../theme/theme2.xml"/><Relationship Id="rId20"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bwMode="auto">
          <a:xfrm>
            <a:off x="0" y="0"/>
            <a:ext cx="7182782" cy="799928"/>
          </a:xfrm>
          <a:prstGeom prst="rect">
            <a:avLst/>
          </a:prstGeom>
          <a:solidFill>
            <a:srgbClr val="E4EE7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sng"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K12-DIAG_TEXTURE.jpg"/>
          <p:cNvPicPr>
            <a:picLocks/>
          </p:cNvPicPr>
          <p:nvPr/>
        </p:nvPicPr>
        <p:blipFill>
          <a:blip r:embed="rId15" cstate="print"/>
          <a:srcRect r="76493" b="55832"/>
          <a:stretch>
            <a:fillRect/>
          </a:stretch>
        </p:blipFill>
        <p:spPr>
          <a:xfrm>
            <a:off x="7743635" y="0"/>
            <a:ext cx="372218" cy="347715"/>
          </a:xfrm>
          <a:prstGeom prst="rect">
            <a:avLst/>
          </a:prstGeom>
        </p:spPr>
      </p:pic>
      <p:pic>
        <p:nvPicPr>
          <p:cNvPr id="15" name="Picture 14" descr="chart_texture_1.jpg"/>
          <p:cNvPicPr>
            <a:picLocks noChangeAspect="1"/>
          </p:cNvPicPr>
          <p:nvPr/>
        </p:nvPicPr>
        <p:blipFill>
          <a:blip r:embed="rId16" cstate="print"/>
          <a:srcRect l="54541"/>
          <a:stretch>
            <a:fillRect/>
          </a:stretch>
        </p:blipFill>
        <p:spPr>
          <a:xfrm>
            <a:off x="7272229" y="0"/>
            <a:ext cx="390371" cy="799928"/>
          </a:xfrm>
          <a:prstGeom prst="rect">
            <a:avLst/>
          </a:prstGeom>
        </p:spPr>
      </p:pic>
      <p:pic>
        <p:nvPicPr>
          <p:cNvPr id="16" name="Picture 15" descr="K12-DIAG_TEXTURE.jpg"/>
          <p:cNvPicPr>
            <a:picLocks noChangeAspect="1"/>
          </p:cNvPicPr>
          <p:nvPr/>
        </p:nvPicPr>
        <p:blipFill>
          <a:blip r:embed="rId17" cstate="print"/>
          <a:srcRect l="32788" b="66681"/>
          <a:stretch>
            <a:fillRect/>
          </a:stretch>
        </p:blipFill>
        <p:spPr>
          <a:xfrm>
            <a:off x="7743635" y="429970"/>
            <a:ext cx="372218" cy="369958"/>
          </a:xfrm>
          <a:prstGeom prst="rect">
            <a:avLst/>
          </a:prstGeom>
        </p:spPr>
      </p:pic>
      <p:pic>
        <p:nvPicPr>
          <p:cNvPr id="11" name="Picture 10" descr="K12-logo.jpg"/>
          <p:cNvPicPr>
            <a:picLocks/>
          </p:cNvPicPr>
          <p:nvPr/>
        </p:nvPicPr>
        <p:blipFill>
          <a:blip r:embed="rId18" cstate="print"/>
          <a:srcRect r="31061" b="14631"/>
          <a:stretch>
            <a:fillRect/>
          </a:stretch>
        </p:blipFill>
        <p:spPr>
          <a:xfrm>
            <a:off x="8205851" y="58878"/>
            <a:ext cx="851875" cy="679284"/>
          </a:xfrm>
          <a:prstGeom prst="rect">
            <a:avLst/>
          </a:prstGeom>
        </p:spPr>
      </p:pic>
      <p:sp>
        <p:nvSpPr>
          <p:cNvPr id="3" name="Text Placeholder 2"/>
          <p:cNvSpPr>
            <a:spLocks noGrp="1"/>
          </p:cNvSpPr>
          <p:nvPr>
            <p:ph type="body" idx="1"/>
          </p:nvPr>
        </p:nvSpPr>
        <p:spPr>
          <a:xfrm>
            <a:off x="141288" y="1090600"/>
            <a:ext cx="885756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16"/>
          <p:cNvSpPr>
            <a:spLocks noGrp="1"/>
          </p:cNvSpPr>
          <p:nvPr>
            <p:ph type="sldNum" sz="quarter" idx="4"/>
          </p:nvPr>
        </p:nvSpPr>
        <p:spPr>
          <a:xfrm>
            <a:off x="6401923" y="6576909"/>
            <a:ext cx="2657977" cy="306324"/>
          </a:xfrm>
          <a:prstGeom prst="rect">
            <a:avLst/>
          </a:prstGeom>
        </p:spPr>
        <p:txBody>
          <a:bodyPr vert="horz" lIns="0" tIns="0" rIns="91440" bIns="0" rtlCol="0" anchor="ctr"/>
          <a:lstStyle>
            <a:lvl1pPr algn="r">
              <a:defRPr sz="1000">
                <a:solidFill>
                  <a:srgbClr val="6C6C6C"/>
                </a:solidFill>
                <a:latin typeface="Arial"/>
                <a:cs typeface="Arial"/>
              </a:defRPr>
            </a:lvl1pPr>
          </a:lstStyle>
          <a:p>
            <a:fld id="{F4D8463D-20ED-4C32-B335-578143AB6D54}" type="slidenum">
              <a:rPr lang="en-US" smtClean="0"/>
              <a:pPr/>
              <a:t>‹#›</a:t>
            </a:fld>
            <a:endParaRPr lang="en-US" dirty="0"/>
          </a:p>
        </p:txBody>
      </p:sp>
      <p:sp>
        <p:nvSpPr>
          <p:cNvPr id="14" name="Title Placeholder 1"/>
          <p:cNvSpPr>
            <a:spLocks noGrp="1"/>
          </p:cNvSpPr>
          <p:nvPr>
            <p:ph type="title"/>
          </p:nvPr>
        </p:nvSpPr>
        <p:spPr>
          <a:xfrm>
            <a:off x="141288" y="61213"/>
            <a:ext cx="6945312" cy="646193"/>
          </a:xfrm>
          <a:prstGeom prst="rect">
            <a:avLst/>
          </a:prstGeom>
        </p:spPr>
        <p:txBody>
          <a:bodyPr vert="horz" lIns="0" tIns="0" rIns="0" bIns="0" rtlCol="0" anchor="b">
            <a:no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725" r:id="rId8"/>
    <p:sldLayoutId id="2147483876" r:id="rId9"/>
    <p:sldLayoutId id="2147483877" r:id="rId10"/>
    <p:sldLayoutId id="2147483878" r:id="rId11"/>
    <p:sldLayoutId id="2147483895" r:id="rId12"/>
    <p:sldLayoutId id="2147483896" r:id="rId13"/>
  </p:sldLayoutIdLst>
  <p:timing>
    <p:tnLst>
      <p:par>
        <p:cTn id="1" dur="indefinite" restart="never" nodeType="tmRoot"/>
      </p:par>
    </p:tnLst>
  </p:timing>
  <p:txStyles>
    <p:titleStyle>
      <a:lvl1pPr algn="l" defTabSz="457200" rtl="0" eaLnBrk="1" latinLnBrk="0" hangingPunct="1">
        <a:spcBef>
          <a:spcPct val="0"/>
        </a:spcBef>
        <a:buNone/>
        <a:defRPr sz="2200" b="1" kern="1200">
          <a:solidFill>
            <a:srgbClr val="0E5F82"/>
          </a:solidFill>
          <a:latin typeface="Arial"/>
          <a:ea typeface="+mj-ea"/>
          <a:cs typeface="Arial"/>
        </a:defRPr>
      </a:lvl1pPr>
    </p:titleStyle>
    <p:bodyStyle>
      <a:lvl1pPr marL="173038" indent="-173038" algn="l" defTabSz="457200" rtl="0" eaLnBrk="1" latinLnBrk="0" hangingPunct="1">
        <a:spcBef>
          <a:spcPts val="600"/>
        </a:spcBef>
        <a:spcAft>
          <a:spcPts val="600"/>
        </a:spcAft>
        <a:buClr>
          <a:srgbClr val="00ACEF"/>
        </a:buClr>
        <a:buFont typeface="Arial"/>
        <a:buChar char="•"/>
        <a:defRPr sz="1800" kern="1200">
          <a:solidFill>
            <a:schemeClr val="bg1"/>
          </a:solidFill>
          <a:latin typeface="+mn-lt"/>
          <a:ea typeface="+mn-ea"/>
          <a:cs typeface="+mn-cs"/>
        </a:defRPr>
      </a:lvl1pPr>
      <a:lvl2pPr marL="688975" indent="-231775" algn="l" defTabSz="457200" rtl="0" eaLnBrk="1" latinLnBrk="0" hangingPunct="1">
        <a:spcBef>
          <a:spcPts val="0"/>
        </a:spcBef>
        <a:spcAft>
          <a:spcPts val="600"/>
        </a:spcAft>
        <a:buClr>
          <a:srgbClr val="00ACEF"/>
        </a:buClr>
        <a:buFont typeface="Arial"/>
        <a:buChar char="–"/>
        <a:defRPr sz="1600" kern="1200">
          <a:solidFill>
            <a:schemeClr val="bg1">
              <a:lumMod val="95000"/>
              <a:lumOff val="5000"/>
            </a:schemeClr>
          </a:solidFill>
          <a:latin typeface="+mn-lt"/>
          <a:ea typeface="+mn-ea"/>
          <a:cs typeface="+mn-cs"/>
        </a:defRPr>
      </a:lvl2pPr>
      <a:lvl3pPr marL="1089025" indent="-174625" algn="l" defTabSz="457200" rtl="0" eaLnBrk="1" latinLnBrk="0" hangingPunct="1">
        <a:spcBef>
          <a:spcPts val="0"/>
        </a:spcBef>
        <a:spcAft>
          <a:spcPts val="600"/>
        </a:spcAft>
        <a:buClrTx/>
        <a:buFont typeface="Arial"/>
        <a:buChar char="•"/>
        <a:defRPr sz="1600" kern="1200">
          <a:solidFill>
            <a:srgbClr val="404040"/>
          </a:solidFill>
          <a:latin typeface="+mn-lt"/>
          <a:ea typeface="+mn-ea"/>
          <a:cs typeface="+mn-cs"/>
        </a:defRPr>
      </a:lvl3pPr>
      <a:lvl4pPr marL="1541463" indent="-169863" algn="l" defTabSz="457200" rtl="0" eaLnBrk="1" latinLnBrk="0" hangingPunct="1">
        <a:spcBef>
          <a:spcPts val="0"/>
        </a:spcBef>
        <a:spcAft>
          <a:spcPts val="600"/>
        </a:spcAft>
        <a:buClrTx/>
        <a:buFont typeface="Arial"/>
        <a:buChar char="–"/>
        <a:defRPr sz="1400" kern="1200">
          <a:solidFill>
            <a:srgbClr val="404040"/>
          </a:solidFill>
          <a:latin typeface="+mn-lt"/>
          <a:ea typeface="+mn-ea"/>
          <a:cs typeface="+mn-cs"/>
        </a:defRPr>
      </a:lvl4pPr>
      <a:lvl5pPr marL="2005013" indent="-176213" algn="l" defTabSz="457200" rtl="0" eaLnBrk="1" latinLnBrk="0" hangingPunct="1">
        <a:spcBef>
          <a:spcPts val="0"/>
        </a:spcBef>
        <a:spcAft>
          <a:spcPts val="600"/>
        </a:spcAft>
        <a:buClrTx/>
        <a:buFont typeface="Arial"/>
        <a:buChar char="»"/>
        <a:defRPr sz="14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bwMode="auto">
          <a:xfrm>
            <a:off x="0" y="0"/>
            <a:ext cx="7182782" cy="799928"/>
          </a:xfrm>
          <a:prstGeom prst="rect">
            <a:avLst/>
          </a:prstGeom>
          <a:solidFill>
            <a:srgbClr val="E4EE7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600" u="sng" dirty="0">
              <a:solidFill>
                <a:srgbClr val="000000"/>
              </a:solidFill>
              <a:latin typeface="Gill Sans" charset="0"/>
              <a:ea typeface="ヒラギノ角ゴ ProN W3" charset="0"/>
              <a:cs typeface="ヒラギノ角ゴ ProN W3" charset="0"/>
              <a:sym typeface="Gill Sans" charset="0"/>
            </a:endParaRPr>
          </a:p>
        </p:txBody>
      </p:sp>
      <p:pic>
        <p:nvPicPr>
          <p:cNvPr id="10" name="Picture 9" descr="K12-DIAG_TEXTURE.jpg"/>
          <p:cNvPicPr>
            <a:picLocks/>
          </p:cNvPicPr>
          <p:nvPr/>
        </p:nvPicPr>
        <p:blipFill>
          <a:blip r:embed="rId17" cstate="print"/>
          <a:srcRect r="76493" b="55832"/>
          <a:stretch>
            <a:fillRect/>
          </a:stretch>
        </p:blipFill>
        <p:spPr>
          <a:xfrm>
            <a:off x="7743635" y="0"/>
            <a:ext cx="372218" cy="347715"/>
          </a:xfrm>
          <a:prstGeom prst="rect">
            <a:avLst/>
          </a:prstGeom>
        </p:spPr>
      </p:pic>
      <p:pic>
        <p:nvPicPr>
          <p:cNvPr id="15" name="Picture 14" descr="chart_texture_1.jpg"/>
          <p:cNvPicPr>
            <a:picLocks noChangeAspect="1"/>
          </p:cNvPicPr>
          <p:nvPr/>
        </p:nvPicPr>
        <p:blipFill>
          <a:blip r:embed="rId18" cstate="print"/>
          <a:srcRect l="54541"/>
          <a:stretch>
            <a:fillRect/>
          </a:stretch>
        </p:blipFill>
        <p:spPr>
          <a:xfrm>
            <a:off x="7272229" y="0"/>
            <a:ext cx="390371" cy="799928"/>
          </a:xfrm>
          <a:prstGeom prst="rect">
            <a:avLst/>
          </a:prstGeom>
        </p:spPr>
      </p:pic>
      <p:pic>
        <p:nvPicPr>
          <p:cNvPr id="16" name="Picture 15" descr="K12-DIAG_TEXTURE.jpg"/>
          <p:cNvPicPr>
            <a:picLocks noChangeAspect="1"/>
          </p:cNvPicPr>
          <p:nvPr/>
        </p:nvPicPr>
        <p:blipFill>
          <a:blip r:embed="rId19" cstate="print"/>
          <a:srcRect l="32788" b="66681"/>
          <a:stretch>
            <a:fillRect/>
          </a:stretch>
        </p:blipFill>
        <p:spPr>
          <a:xfrm>
            <a:off x="7743635" y="429970"/>
            <a:ext cx="372218" cy="369958"/>
          </a:xfrm>
          <a:prstGeom prst="rect">
            <a:avLst/>
          </a:prstGeom>
        </p:spPr>
      </p:pic>
      <p:pic>
        <p:nvPicPr>
          <p:cNvPr id="11" name="Picture 10" descr="K12-logo.jpg"/>
          <p:cNvPicPr>
            <a:picLocks/>
          </p:cNvPicPr>
          <p:nvPr/>
        </p:nvPicPr>
        <p:blipFill>
          <a:blip r:embed="rId20" cstate="print"/>
          <a:srcRect r="31061" b="14631"/>
          <a:stretch>
            <a:fillRect/>
          </a:stretch>
        </p:blipFill>
        <p:spPr>
          <a:xfrm>
            <a:off x="8205851" y="58878"/>
            <a:ext cx="851875" cy="679284"/>
          </a:xfrm>
          <a:prstGeom prst="rect">
            <a:avLst/>
          </a:prstGeom>
        </p:spPr>
      </p:pic>
      <p:sp>
        <p:nvSpPr>
          <p:cNvPr id="3" name="Text Placeholder 2"/>
          <p:cNvSpPr>
            <a:spLocks noGrp="1"/>
          </p:cNvSpPr>
          <p:nvPr>
            <p:ph type="body" idx="1"/>
          </p:nvPr>
        </p:nvSpPr>
        <p:spPr>
          <a:xfrm>
            <a:off x="141288" y="1090600"/>
            <a:ext cx="885756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16"/>
          <p:cNvSpPr>
            <a:spLocks noGrp="1"/>
          </p:cNvSpPr>
          <p:nvPr>
            <p:ph type="sldNum" sz="quarter" idx="4"/>
          </p:nvPr>
        </p:nvSpPr>
        <p:spPr>
          <a:xfrm>
            <a:off x="6401923" y="6576909"/>
            <a:ext cx="2657977" cy="306324"/>
          </a:xfrm>
          <a:prstGeom prst="rect">
            <a:avLst/>
          </a:prstGeom>
        </p:spPr>
        <p:txBody>
          <a:bodyPr vert="horz" lIns="0" tIns="0" rIns="91440" bIns="0" rtlCol="0" anchor="ctr"/>
          <a:lstStyle>
            <a:lvl1pPr algn="r">
              <a:defRPr sz="1000">
                <a:solidFill>
                  <a:srgbClr val="6C6C6C"/>
                </a:solidFill>
                <a:latin typeface="Arial"/>
                <a:cs typeface="Arial"/>
              </a:defRPr>
            </a:lvl1pPr>
          </a:lstStyle>
          <a:p>
            <a:fld id="{F4D8463D-20ED-4C32-B335-578143AB6D54}" type="slidenum">
              <a:rPr lang="en-US" smtClean="0"/>
              <a:pPr/>
              <a:t>‹#›</a:t>
            </a:fld>
            <a:endParaRPr lang="en-US" dirty="0"/>
          </a:p>
        </p:txBody>
      </p:sp>
      <p:sp>
        <p:nvSpPr>
          <p:cNvPr id="14" name="Title Placeholder 1"/>
          <p:cNvSpPr>
            <a:spLocks noGrp="1"/>
          </p:cNvSpPr>
          <p:nvPr>
            <p:ph type="title"/>
          </p:nvPr>
        </p:nvSpPr>
        <p:spPr>
          <a:xfrm>
            <a:off x="141288" y="61213"/>
            <a:ext cx="6945312" cy="646193"/>
          </a:xfrm>
          <a:prstGeom prst="rect">
            <a:avLst/>
          </a:prstGeom>
        </p:spPr>
        <p:txBody>
          <a:bodyPr vert="horz" lIns="0" tIns="0" rIns="0" bIns="0" rtlCol="0" anchor="b">
            <a:noAutofit/>
          </a:bodyPr>
          <a:lstStyle/>
          <a:p>
            <a:r>
              <a:rPr lang="en-US" smtClean="0"/>
              <a:t>Click to edit Master title style</a:t>
            </a:r>
            <a:endParaRPr lang="en-US" dirty="0"/>
          </a:p>
        </p:txBody>
      </p:sp>
    </p:spTree>
    <p:extLst>
      <p:ext uri="{BB962C8B-B14F-4D97-AF65-F5344CB8AC3E}">
        <p14:creationId xmlns:p14="http://schemas.microsoft.com/office/powerpoint/2010/main" val="3847004475"/>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Lst>
  <p:timing>
    <p:tnLst>
      <p:par>
        <p:cTn id="1" dur="indefinite" restart="never" nodeType="tmRoot"/>
      </p:par>
    </p:tnLst>
  </p:timing>
  <p:txStyles>
    <p:titleStyle>
      <a:lvl1pPr algn="l" defTabSz="457200" rtl="0" eaLnBrk="1" latinLnBrk="0" hangingPunct="1">
        <a:spcBef>
          <a:spcPct val="0"/>
        </a:spcBef>
        <a:buNone/>
        <a:defRPr sz="2200" b="1" kern="1200">
          <a:solidFill>
            <a:srgbClr val="0E5F82"/>
          </a:solidFill>
          <a:latin typeface="Arial"/>
          <a:ea typeface="+mj-ea"/>
          <a:cs typeface="Arial"/>
        </a:defRPr>
      </a:lvl1pPr>
    </p:titleStyle>
    <p:bodyStyle>
      <a:lvl1pPr marL="173038" indent="-173038" algn="l" defTabSz="457200" rtl="0" eaLnBrk="1" latinLnBrk="0" hangingPunct="1">
        <a:spcBef>
          <a:spcPts val="600"/>
        </a:spcBef>
        <a:spcAft>
          <a:spcPts val="600"/>
        </a:spcAft>
        <a:buClr>
          <a:srgbClr val="00ACEF"/>
        </a:buClr>
        <a:buFont typeface="Arial"/>
        <a:buChar char="•"/>
        <a:defRPr sz="1800" kern="1200">
          <a:solidFill>
            <a:schemeClr val="bg1"/>
          </a:solidFill>
          <a:latin typeface="+mn-lt"/>
          <a:ea typeface="+mn-ea"/>
          <a:cs typeface="+mn-cs"/>
        </a:defRPr>
      </a:lvl1pPr>
      <a:lvl2pPr marL="688975" indent="-231775" algn="l" defTabSz="457200" rtl="0" eaLnBrk="1" latinLnBrk="0" hangingPunct="1">
        <a:spcBef>
          <a:spcPts val="0"/>
        </a:spcBef>
        <a:spcAft>
          <a:spcPts val="600"/>
        </a:spcAft>
        <a:buClr>
          <a:srgbClr val="00ACEF"/>
        </a:buClr>
        <a:buFont typeface="Arial"/>
        <a:buChar char="–"/>
        <a:defRPr sz="1600" kern="1200">
          <a:solidFill>
            <a:schemeClr val="bg1">
              <a:lumMod val="95000"/>
              <a:lumOff val="5000"/>
            </a:schemeClr>
          </a:solidFill>
          <a:latin typeface="+mn-lt"/>
          <a:ea typeface="+mn-ea"/>
          <a:cs typeface="+mn-cs"/>
        </a:defRPr>
      </a:lvl2pPr>
      <a:lvl3pPr marL="1089025" indent="-174625" algn="l" defTabSz="457200" rtl="0" eaLnBrk="1" latinLnBrk="0" hangingPunct="1">
        <a:spcBef>
          <a:spcPts val="0"/>
        </a:spcBef>
        <a:spcAft>
          <a:spcPts val="600"/>
        </a:spcAft>
        <a:buClrTx/>
        <a:buFont typeface="Arial"/>
        <a:buChar char="•"/>
        <a:defRPr sz="1600" kern="1200">
          <a:solidFill>
            <a:srgbClr val="404040"/>
          </a:solidFill>
          <a:latin typeface="+mn-lt"/>
          <a:ea typeface="+mn-ea"/>
          <a:cs typeface="+mn-cs"/>
        </a:defRPr>
      </a:lvl3pPr>
      <a:lvl4pPr marL="1541463" indent="-169863" algn="l" defTabSz="457200" rtl="0" eaLnBrk="1" latinLnBrk="0" hangingPunct="1">
        <a:spcBef>
          <a:spcPts val="0"/>
        </a:spcBef>
        <a:spcAft>
          <a:spcPts val="600"/>
        </a:spcAft>
        <a:buClrTx/>
        <a:buFont typeface="Arial"/>
        <a:buChar char="–"/>
        <a:defRPr sz="1400" kern="1200">
          <a:solidFill>
            <a:srgbClr val="404040"/>
          </a:solidFill>
          <a:latin typeface="+mn-lt"/>
          <a:ea typeface="+mn-ea"/>
          <a:cs typeface="+mn-cs"/>
        </a:defRPr>
      </a:lvl4pPr>
      <a:lvl5pPr marL="2005013" indent="-176213" algn="l" defTabSz="457200" rtl="0" eaLnBrk="1" latinLnBrk="0" hangingPunct="1">
        <a:spcBef>
          <a:spcPts val="0"/>
        </a:spcBef>
        <a:spcAft>
          <a:spcPts val="600"/>
        </a:spcAft>
        <a:buClrTx/>
        <a:buFont typeface="Arial"/>
        <a:buChar char="»"/>
        <a:defRPr sz="14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k12.com/"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mglva.k12start.com/" TargetMode="Externa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www.edperformance.com/" TargetMode="External"/><Relationship Id="rId2" Type="http://schemas.openxmlformats.org/officeDocument/2006/relationships/image" Target="../media/image42.pn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10886"/>
            <a:ext cx="5181600" cy="751114"/>
          </a:xfrm>
        </p:spPr>
        <p:txBody>
          <a:bodyPr/>
          <a:lstStyle/>
          <a:p>
            <a:pPr algn="ctr" eaLnBrk="1" hangingPunct="1"/>
            <a:r>
              <a:rPr lang="en-US" sz="4000" dirty="0" smtClean="0">
                <a:solidFill>
                  <a:srgbClr val="000066"/>
                </a:solidFill>
              </a:rPr>
              <a:t>Audio Set Up</a:t>
            </a:r>
          </a:p>
        </p:txBody>
      </p:sp>
      <p:sp>
        <p:nvSpPr>
          <p:cNvPr id="2" name="Rectangle 1"/>
          <p:cNvSpPr/>
          <p:nvPr/>
        </p:nvSpPr>
        <p:spPr>
          <a:xfrm>
            <a:off x="96456" y="570517"/>
            <a:ext cx="2971800" cy="3354765"/>
          </a:xfrm>
          <a:prstGeom prst="rect">
            <a:avLst/>
          </a:prstGeom>
        </p:spPr>
        <p:txBody>
          <a:bodyPr wrap="square">
            <a:spAutoFit/>
          </a:bodyPr>
          <a:lstStyle/>
          <a:p>
            <a:endParaRPr lang="en-US" dirty="0">
              <a:solidFill>
                <a:schemeClr val="bg1">
                  <a:lumMod val="95000"/>
                  <a:lumOff val="5000"/>
                </a:schemeClr>
              </a:solidFill>
            </a:endParaRPr>
          </a:p>
          <a:p>
            <a:r>
              <a:rPr lang="en-US" b="1" dirty="0">
                <a:solidFill>
                  <a:schemeClr val="bg1">
                    <a:lumMod val="95000"/>
                    <a:lumOff val="5000"/>
                  </a:schemeClr>
                </a:solidFill>
              </a:rPr>
              <a:t>Before we start…. </a:t>
            </a:r>
            <a:endParaRPr lang="en-US" dirty="0">
              <a:solidFill>
                <a:schemeClr val="bg1">
                  <a:lumMod val="95000"/>
                  <a:lumOff val="5000"/>
                </a:schemeClr>
              </a:solidFill>
            </a:endParaRPr>
          </a:p>
          <a:p>
            <a:r>
              <a:rPr lang="en-US" sz="1600" dirty="0">
                <a:solidFill>
                  <a:schemeClr val="bg1">
                    <a:lumMod val="95000"/>
                    <a:lumOff val="5000"/>
                  </a:schemeClr>
                </a:solidFill>
              </a:rPr>
              <a:t>Please click on the audio set up button (looks like a blue microphone with a red gear), and the </a:t>
            </a:r>
            <a:r>
              <a:rPr lang="en-US" sz="1600" dirty="0" smtClean="0">
                <a:solidFill>
                  <a:schemeClr val="bg1">
                    <a:lumMod val="95000"/>
                    <a:lumOff val="5000"/>
                  </a:schemeClr>
                </a:solidFill>
              </a:rPr>
              <a:t>Audio Set Up Wizard will </a:t>
            </a:r>
            <a:r>
              <a:rPr lang="en-US" sz="1600" dirty="0">
                <a:solidFill>
                  <a:schemeClr val="bg1">
                    <a:lumMod val="95000"/>
                    <a:lumOff val="5000"/>
                  </a:schemeClr>
                </a:solidFill>
              </a:rPr>
              <a:t>walk you through the steps to get your microphone and speakers working. </a:t>
            </a:r>
            <a:endParaRPr lang="en-US" sz="1600" dirty="0" smtClean="0">
              <a:solidFill>
                <a:schemeClr val="bg1">
                  <a:lumMod val="95000"/>
                  <a:lumOff val="5000"/>
                </a:schemeClr>
              </a:solidFill>
            </a:endParaRPr>
          </a:p>
          <a:p>
            <a:endParaRPr lang="en-US" sz="1600" dirty="0">
              <a:solidFill>
                <a:schemeClr val="bg1">
                  <a:lumMod val="95000"/>
                  <a:lumOff val="5000"/>
                </a:schemeClr>
              </a:solidFill>
            </a:endParaRPr>
          </a:p>
          <a:p>
            <a:r>
              <a:rPr lang="en-US" sz="1600" dirty="0" smtClean="0">
                <a:solidFill>
                  <a:schemeClr val="bg1">
                    <a:lumMod val="95000"/>
                    <a:lumOff val="5000"/>
                  </a:schemeClr>
                </a:solidFill>
              </a:rPr>
              <a:t>You can also adjust your speakers by moving the slider bar to the right or left</a:t>
            </a:r>
            <a:r>
              <a:rPr lang="en-US" dirty="0" smtClean="0">
                <a:solidFill>
                  <a:schemeClr val="bg1">
                    <a:lumMod val="95000"/>
                    <a:lumOff val="5000"/>
                  </a:schemeClr>
                </a:solidFill>
              </a:rPr>
              <a:t>.</a:t>
            </a:r>
            <a:endParaRPr lang="en-US" dirty="0">
              <a:solidFill>
                <a:schemeClr val="bg1">
                  <a:lumMod val="95000"/>
                  <a:lumOff val="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001486"/>
            <a:ext cx="368617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V="1">
            <a:off x="3276600" y="1524000"/>
            <a:ext cx="4648200" cy="4572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pic>
        <p:nvPicPr>
          <p:cNvPr id="6"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bwMode="auto">
          <a:xfrm>
            <a:off x="2971800" y="3497036"/>
            <a:ext cx="5181600" cy="790151"/>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8" name="Rectangle 7"/>
          <p:cNvSpPr/>
          <p:nvPr/>
        </p:nvSpPr>
        <p:spPr>
          <a:xfrm>
            <a:off x="107342" y="4974766"/>
            <a:ext cx="2103974" cy="369332"/>
          </a:xfrm>
          <a:prstGeom prst="rect">
            <a:avLst/>
          </a:prstGeom>
        </p:spPr>
        <p:txBody>
          <a:bodyPr wrap="none">
            <a:spAutoFit/>
          </a:bodyPr>
          <a:lstStyle/>
          <a:p>
            <a:r>
              <a:rPr lang="en-US" b="1" dirty="0">
                <a:solidFill>
                  <a:schemeClr val="bg1"/>
                </a:solidFill>
              </a:rPr>
              <a:t>Blackboard Tools</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036" y="3892111"/>
            <a:ext cx="1640458" cy="287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eft Brace 13"/>
          <p:cNvSpPr/>
          <p:nvPr/>
        </p:nvSpPr>
        <p:spPr bwMode="auto">
          <a:xfrm>
            <a:off x="2132376" y="3892111"/>
            <a:ext cx="429659" cy="2870802"/>
          </a:xfrm>
          <a:prstGeom prst="leftBrace">
            <a:avLst>
              <a:gd name="adj1" fmla="val 104072"/>
              <a:gd name="adj2" fmla="val 44246"/>
            </a:avLst>
          </a:prstGeom>
          <a:solidFill>
            <a:schemeClr val="tx1"/>
          </a:solidFill>
          <a:ln w="57150" cap="flat" cmpd="sng" algn="ctr">
            <a:solidFill>
              <a:srgbClr val="FF0000"/>
            </a:solidFill>
            <a:prstDash val="solid"/>
            <a:round/>
            <a:headEnd type="none" w="med" len="med"/>
            <a:tailEnd type="arrow"/>
          </a:ln>
          <a:effectLst/>
        </p:spPr>
        <p:txBody>
          <a:bodyPr rtlCol="0" anchor="ctr"/>
          <a:lstStyle/>
          <a:p>
            <a:pPr algn="ctr"/>
            <a:endParaRPr lang="en-US"/>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0066"/>
              </a:buClr>
            </a:pPr>
            <a:r>
              <a:rPr lang="en-US" dirty="0" smtClean="0"/>
              <a:t>Log in as the </a:t>
            </a:r>
            <a:r>
              <a:rPr lang="en-US" dirty="0"/>
              <a:t>LC, go to </a:t>
            </a:r>
            <a:r>
              <a:rPr lang="en-US" dirty="0">
                <a:solidFill>
                  <a:srgbClr val="A90F80"/>
                </a:solidFill>
              </a:rPr>
              <a:t>http://www.k12.com</a:t>
            </a:r>
            <a:r>
              <a:rPr lang="en-US" dirty="0" smtClean="0">
                <a:solidFill>
                  <a:srgbClr val="A90F80"/>
                </a:solidFill>
              </a:rPr>
              <a:t>/</a:t>
            </a:r>
          </a:p>
          <a:p>
            <a:pPr>
              <a:buClr>
                <a:srgbClr val="000066"/>
              </a:buClr>
            </a:pPr>
            <a:r>
              <a:rPr lang="en-US" dirty="0" smtClean="0"/>
              <a:t>We will walk through some screens together looking at your account.</a:t>
            </a:r>
          </a:p>
          <a:p>
            <a:pPr>
              <a:buClr>
                <a:srgbClr val="000066"/>
              </a:buClr>
            </a:pPr>
            <a:r>
              <a:rPr lang="en-US" dirty="0" smtClean="0"/>
              <a:t>If this is your first time, click on ‘Set Up Your Account’</a:t>
            </a:r>
          </a:p>
          <a:p>
            <a:pPr lvl="1">
              <a:buClr>
                <a:srgbClr val="000066"/>
              </a:buClr>
            </a:pPr>
            <a:r>
              <a:rPr lang="en-US" dirty="0" smtClean="0"/>
              <a:t>Your registration ID should have been emailed to you.  If you do not have it, I can retrieve it for you.</a:t>
            </a:r>
          </a:p>
          <a:p>
            <a:endParaRPr lang="en-US" dirty="0"/>
          </a:p>
          <a:p>
            <a:endParaRPr lang="en-US" dirty="0" smtClean="0"/>
          </a:p>
          <a:p>
            <a:endParaRPr lang="en-US" dirty="0"/>
          </a:p>
        </p:txBody>
      </p:sp>
      <p:sp>
        <p:nvSpPr>
          <p:cNvPr id="3" name="Title 2"/>
          <p:cNvSpPr>
            <a:spLocks noGrp="1"/>
          </p:cNvSpPr>
          <p:nvPr>
            <p:ph type="title"/>
          </p:nvPr>
        </p:nvSpPr>
        <p:spPr>
          <a:xfrm>
            <a:off x="1975411" y="96003"/>
            <a:ext cx="5120713" cy="665997"/>
          </a:xfrm>
        </p:spPr>
        <p:txBody>
          <a:bodyPr/>
          <a:lstStyle/>
          <a:p>
            <a:pPr algn="ctr"/>
            <a:r>
              <a:rPr lang="en-US" sz="2400" dirty="0" smtClean="0">
                <a:solidFill>
                  <a:srgbClr val="000066"/>
                </a:solidFill>
              </a:rPr>
              <a:t>Learning Coaches</a:t>
            </a:r>
            <a:r>
              <a:rPr lang="en-US" sz="2000" dirty="0" smtClean="0">
                <a:solidFill>
                  <a:srgbClr val="000066"/>
                </a:solidFill>
              </a:rPr>
              <a:t/>
            </a:r>
            <a:br>
              <a:rPr lang="en-US" sz="2000" dirty="0" smtClean="0">
                <a:solidFill>
                  <a:srgbClr val="000066"/>
                </a:solidFill>
              </a:rPr>
            </a:br>
            <a:r>
              <a:rPr lang="en-US" sz="2000" dirty="0" smtClean="0">
                <a:solidFill>
                  <a:srgbClr val="000066"/>
                </a:solidFill>
              </a:rPr>
              <a:t>Please log in to your OLS (Online School)</a:t>
            </a:r>
            <a:endParaRPr lang="en-US" sz="2000" dirty="0">
              <a:solidFill>
                <a:srgbClr val="00006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71800"/>
            <a:ext cx="39052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Stephanie\AppData\Local\Microsoft\Windows\Temporary Internet Files\Content.Outlook\62FCXQLJ\MGLVA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76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915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0"/>
          <p:cNvPicPr>
            <a:picLocks noChangeAspect="1" noChangeArrowheads="1"/>
          </p:cNvPicPr>
          <p:nvPr/>
        </p:nvPicPr>
        <p:blipFill>
          <a:blip r:embed="rId4">
            <a:extLst>
              <a:ext uri="{28A0092B-C50C-407E-A947-70E740481C1C}">
                <a14:useLocalDpi xmlns:a14="http://schemas.microsoft.com/office/drawing/2010/main" val="0"/>
              </a:ext>
            </a:extLst>
          </a:blip>
          <a:srcRect l="62019" t="5641" r="20032" b="81282"/>
          <a:stretch>
            <a:fillRect/>
          </a:stretch>
        </p:blipFill>
        <p:spPr bwMode="auto">
          <a:xfrm>
            <a:off x="6096000" y="1447800"/>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2"/>
          <p:cNvSpPr txBox="1">
            <a:spLocks noChangeArrowheads="1"/>
          </p:cNvSpPr>
          <p:nvPr/>
        </p:nvSpPr>
        <p:spPr bwMode="auto">
          <a:xfrm>
            <a:off x="6096000" y="1676400"/>
            <a:ext cx="381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ts val="1000"/>
              </a:spcAft>
            </a:pPr>
            <a:r>
              <a:rPr lang="en-US" sz="800" dirty="0" smtClean="0">
                <a:solidFill>
                  <a:srgbClr val="000000"/>
                </a:solidFill>
                <a:latin typeface="Calibri" pitchFamily="34" charset="0"/>
              </a:rPr>
              <a:t>Sam’s</a:t>
            </a:r>
            <a:endParaRPr lang="en-US" sz="800" dirty="0" smtClean="0">
              <a:solidFill>
                <a:srgbClr val="000000"/>
              </a:solidFill>
            </a:endParaRPr>
          </a:p>
        </p:txBody>
      </p:sp>
      <p:sp>
        <p:nvSpPr>
          <p:cNvPr id="20486" name="Rounded Rectangle 12"/>
          <p:cNvSpPr>
            <a:spLocks noChangeArrowheads="1"/>
          </p:cNvSpPr>
          <p:nvPr/>
        </p:nvSpPr>
        <p:spPr bwMode="auto">
          <a:xfrm>
            <a:off x="6096000" y="1219200"/>
            <a:ext cx="990600" cy="304800"/>
          </a:xfrm>
          <a:prstGeom prst="roundRect">
            <a:avLst>
              <a:gd name="adj" fmla="val 16667"/>
            </a:avLst>
          </a:prstGeom>
          <a:noFill/>
          <a:ln w="57150" algn="ctr">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pic>
        <p:nvPicPr>
          <p:cNvPr id="2048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524000"/>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ounded Rectangle 8"/>
          <p:cNvSpPr>
            <a:spLocks noChangeArrowheads="1"/>
          </p:cNvSpPr>
          <p:nvPr/>
        </p:nvSpPr>
        <p:spPr bwMode="auto">
          <a:xfrm>
            <a:off x="5867400" y="1828800"/>
            <a:ext cx="1524000" cy="304800"/>
          </a:xfrm>
          <a:prstGeom prst="roundRect">
            <a:avLst>
              <a:gd name="adj" fmla="val 16667"/>
            </a:avLst>
          </a:prstGeom>
          <a:solidFill>
            <a:schemeClr val="accent1">
              <a:alpha val="0"/>
            </a:schemeClr>
          </a:solidFill>
          <a:ln w="34925" algn="ctr">
            <a:solidFill>
              <a:srgbClr val="FF0000"/>
            </a:solidFill>
            <a:round/>
            <a:headEnd/>
            <a:tailEnd/>
          </a:ln>
          <a:effectLst>
            <a:glow rad="101600">
              <a:srgbClr val="C00000">
                <a:alpha val="60000"/>
              </a:srgbClr>
            </a:glow>
          </a:effectLst>
        </p:spPr>
        <p:txBody>
          <a:bodyPr/>
          <a:lstStyle/>
          <a:p>
            <a:pPr eaLnBrk="0" fontAlgn="base" hangingPunct="0">
              <a:spcBef>
                <a:spcPct val="0"/>
              </a:spcBef>
              <a:spcAft>
                <a:spcPct val="0"/>
              </a:spcAft>
            </a:pPr>
            <a:endParaRPr lang="en-US" sz="2400" dirty="0" smtClean="0">
              <a:solidFill>
                <a:srgbClr val="000000"/>
              </a:solidFill>
            </a:endParaRPr>
          </a:p>
        </p:txBody>
      </p:sp>
      <p:sp>
        <p:nvSpPr>
          <p:cNvPr id="2" name="TextBox 1"/>
          <p:cNvSpPr txBox="1"/>
          <p:nvPr/>
        </p:nvSpPr>
        <p:spPr>
          <a:xfrm>
            <a:off x="4267200" y="2499173"/>
            <a:ext cx="2019300" cy="861774"/>
          </a:xfrm>
          <a:prstGeom prst="rect">
            <a:avLst/>
          </a:prstGeom>
          <a:solidFill>
            <a:schemeClr val="tx1">
              <a:lumMod val="85000"/>
            </a:schemeClr>
          </a:solidFill>
        </p:spPr>
        <p:txBody>
          <a:bodyPr wrap="square" rtlCol="0">
            <a:spAutoFit/>
          </a:bodyPr>
          <a:lstStyle/>
          <a:p>
            <a:r>
              <a:rPr lang="en-US" sz="1000" b="1" dirty="0" smtClean="0">
                <a:solidFill>
                  <a:srgbClr val="6E2682"/>
                </a:solidFill>
              </a:rPr>
              <a:t>In the High School Platform, it is mandatory to have two separate accounts; the Learning Coach account and the Student account. </a:t>
            </a:r>
            <a:endParaRPr lang="en-US" sz="1000" b="1" dirty="0">
              <a:solidFill>
                <a:srgbClr val="6E2682"/>
              </a:solidFill>
            </a:endParaRPr>
          </a:p>
        </p:txBody>
      </p:sp>
      <p:sp>
        <p:nvSpPr>
          <p:cNvPr id="11" name="TextBox 10"/>
          <p:cNvSpPr txBox="1"/>
          <p:nvPr/>
        </p:nvSpPr>
        <p:spPr>
          <a:xfrm>
            <a:off x="1981200" y="228599"/>
            <a:ext cx="5105400" cy="461665"/>
          </a:xfrm>
          <a:prstGeom prst="rect">
            <a:avLst/>
          </a:prstGeom>
          <a:noFill/>
        </p:spPr>
        <p:txBody>
          <a:bodyPr wrap="square" rtlCol="0">
            <a:spAutoFit/>
          </a:bodyPr>
          <a:lstStyle/>
          <a:p>
            <a:pPr algn="ctr"/>
            <a:r>
              <a:rPr lang="en-US" sz="2400" b="1" dirty="0" smtClean="0">
                <a:solidFill>
                  <a:srgbClr val="000066"/>
                </a:solidFill>
              </a:rPr>
              <a:t>Creating the Student’s Account</a:t>
            </a:r>
            <a:endParaRPr lang="en-US" sz="2400" b="1" dirty="0">
              <a:solidFill>
                <a:srgbClr val="000066"/>
              </a:solidFill>
            </a:endParaRPr>
          </a:p>
        </p:txBody>
      </p:sp>
      <p:pic>
        <p:nvPicPr>
          <p:cNvPr id="14" name="Picture 2" descr="C:\Users\Stephanie\AppData\Local\Microsoft\Windows\Temporary Internet Files\Content.Outlook\62FCXQLJ\MGLVA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54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28599"/>
            <a:ext cx="5105400" cy="461665"/>
          </a:xfrm>
          <a:prstGeom prst="rect">
            <a:avLst/>
          </a:prstGeom>
          <a:noFill/>
        </p:spPr>
        <p:txBody>
          <a:bodyPr wrap="square" rtlCol="0">
            <a:spAutoFit/>
          </a:bodyPr>
          <a:lstStyle/>
          <a:p>
            <a:pPr algn="ctr"/>
            <a:r>
              <a:rPr lang="en-US" sz="2400" b="1" dirty="0" smtClean="0">
                <a:solidFill>
                  <a:srgbClr val="000066"/>
                </a:solidFill>
              </a:rPr>
              <a:t>Creating the Student’s Account</a:t>
            </a:r>
            <a:endParaRPr lang="en-US" sz="2400" b="1" dirty="0">
              <a:solidFill>
                <a:srgbClr val="000066"/>
              </a:solidFill>
            </a:endParaRPr>
          </a:p>
        </p:txBody>
      </p:sp>
      <p:pic>
        <p:nvPicPr>
          <p:cNvPr id="5" name="Picture 4"/>
          <p:cNvPicPr/>
          <p:nvPr/>
        </p:nvPicPr>
        <p:blipFill>
          <a:blip r:embed="rId3" cstate="print"/>
          <a:srcRect l="22339" t="28572" r="23250" b="13200"/>
          <a:stretch>
            <a:fillRect/>
          </a:stretch>
        </p:blipFill>
        <p:spPr bwMode="auto">
          <a:xfrm>
            <a:off x="1143000" y="1143000"/>
            <a:ext cx="7044792" cy="4564827"/>
          </a:xfrm>
          <a:prstGeom prst="rect">
            <a:avLst/>
          </a:prstGeom>
          <a:noFill/>
          <a:ln w="9525">
            <a:noFill/>
            <a:miter lim="800000"/>
            <a:headEnd/>
            <a:tailEnd/>
          </a:ln>
        </p:spPr>
      </p:pic>
      <p:sp>
        <p:nvSpPr>
          <p:cNvPr id="6" name="Right Arrow 5"/>
          <p:cNvSpPr/>
          <p:nvPr/>
        </p:nvSpPr>
        <p:spPr>
          <a:xfrm>
            <a:off x="1600200" y="2133600"/>
            <a:ext cx="5334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600200" y="2362200"/>
            <a:ext cx="5334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371600" y="2590800"/>
            <a:ext cx="5334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447800" y="3657600"/>
            <a:ext cx="5334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a:off x="6629400" y="2438400"/>
            <a:ext cx="6858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a:off x="6629400" y="3429000"/>
            <a:ext cx="6858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a:off x="5334000" y="4800600"/>
            <a:ext cx="6858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descr="C:\Users\Stephanie\AppData\Local\Microsoft\Windows\Temporary Internet Files\Content.Outlook\62FCXQLJ\MGLVA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096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219200"/>
            <a:ext cx="7543800" cy="2362200"/>
          </a:xfrm>
        </p:spPr>
        <p:txBody>
          <a:bodyPr/>
          <a:lstStyle/>
          <a:p>
            <a:pPr algn="ctr" eaLnBrk="1" hangingPunct="1"/>
            <a:r>
              <a:rPr lang="en-US" sz="3600" dirty="0" smtClean="0">
                <a:solidFill>
                  <a:srgbClr val="000066"/>
                </a:solidFill>
                <a:latin typeface="Arial" charset="0"/>
              </a:rPr>
              <a:t>Accessing your Student’s Courses</a:t>
            </a:r>
            <a:br>
              <a:rPr lang="en-US" sz="3600" dirty="0" smtClean="0">
                <a:solidFill>
                  <a:srgbClr val="000066"/>
                </a:solidFill>
                <a:latin typeface="Arial" charset="0"/>
              </a:rPr>
            </a:br>
            <a:r>
              <a:rPr lang="en-US" sz="3600" dirty="0">
                <a:solidFill>
                  <a:srgbClr val="000066"/>
                </a:solidFill>
                <a:latin typeface="Arial" charset="0"/>
              </a:rPr>
              <a:t/>
            </a:r>
            <a:br>
              <a:rPr lang="en-US" sz="3600" dirty="0">
                <a:solidFill>
                  <a:srgbClr val="000066"/>
                </a:solidFill>
                <a:latin typeface="Arial" charset="0"/>
              </a:rPr>
            </a:br>
            <a:r>
              <a:rPr lang="en-US" sz="2400" dirty="0" smtClean="0">
                <a:solidFill>
                  <a:srgbClr val="000066"/>
                </a:solidFill>
                <a:latin typeface="Arial" charset="0"/>
              </a:rPr>
              <a:t>Online Learning Course</a:t>
            </a:r>
            <a:r>
              <a:rPr lang="en-US" sz="2400" dirty="0" smtClean="0">
                <a:solidFill>
                  <a:srgbClr val="000066"/>
                </a:solidFill>
              </a:rPr>
              <a:t/>
            </a:r>
            <a:br>
              <a:rPr lang="en-US" sz="2400" dirty="0" smtClean="0">
                <a:solidFill>
                  <a:srgbClr val="000066"/>
                </a:solidFill>
              </a:rPr>
            </a:br>
            <a:endParaRPr lang="en-US" sz="2400" dirty="0" smtClean="0">
              <a:solidFill>
                <a:srgbClr val="000066"/>
              </a:solidFill>
            </a:endParaRPr>
          </a:p>
        </p:txBody>
      </p:sp>
      <p:pic>
        <p:nvPicPr>
          <p:cNvPr id="5"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244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39200" cy="640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5" name="Oval 3"/>
          <p:cNvSpPr>
            <a:spLocks noChangeArrowheads="1"/>
          </p:cNvSpPr>
          <p:nvPr/>
        </p:nvSpPr>
        <p:spPr bwMode="auto">
          <a:xfrm>
            <a:off x="2514600" y="4343400"/>
            <a:ext cx="2286000" cy="457200"/>
          </a:xfrm>
          <a:prstGeom prst="ellipse">
            <a:avLst/>
          </a:prstGeom>
          <a:noFill/>
          <a:ln w="28575" algn="ctr">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23556" name="Rounded Rectangle 1"/>
          <p:cNvSpPr>
            <a:spLocks noChangeArrowheads="1"/>
          </p:cNvSpPr>
          <p:nvPr/>
        </p:nvSpPr>
        <p:spPr bwMode="auto">
          <a:xfrm>
            <a:off x="6553200" y="1981200"/>
            <a:ext cx="914400" cy="228600"/>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z="2400" dirty="0" smtClean="0">
              <a:solidFill>
                <a:srgbClr val="000000"/>
              </a:solidFill>
            </a:endParaRPr>
          </a:p>
        </p:txBody>
      </p:sp>
    </p:spTree>
    <p:extLst>
      <p:ext uri="{BB962C8B-B14F-4D97-AF65-F5344CB8AC3E}">
        <p14:creationId xmlns:p14="http://schemas.microsoft.com/office/powerpoint/2010/main" val="1777391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dirty="0" smtClean="0"/>
          </a:p>
        </p:txBody>
      </p:sp>
      <p:pic>
        <p:nvPicPr>
          <p:cNvPr id="245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Oval 3"/>
          <p:cNvSpPr>
            <a:spLocks noChangeArrowheads="1"/>
          </p:cNvSpPr>
          <p:nvPr/>
        </p:nvSpPr>
        <p:spPr bwMode="auto">
          <a:xfrm>
            <a:off x="3048000" y="1676400"/>
            <a:ext cx="762000" cy="3810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pic>
        <p:nvPicPr>
          <p:cNvPr id="245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Oval 5"/>
          <p:cNvSpPr>
            <a:spLocks noChangeArrowheads="1"/>
          </p:cNvSpPr>
          <p:nvPr/>
        </p:nvSpPr>
        <p:spPr bwMode="auto">
          <a:xfrm>
            <a:off x="6019800" y="2286000"/>
            <a:ext cx="1066800" cy="457200"/>
          </a:xfrm>
          <a:prstGeom prst="ellipse">
            <a:avLst/>
          </a:prstGeom>
          <a:noFill/>
          <a:ln w="38100" algn="ctr">
            <a:solidFill>
              <a:srgbClr val="FF0000"/>
            </a:solidFill>
            <a:round/>
            <a:headEnd/>
            <a:tailEnd/>
          </a:ln>
          <a:effectLst>
            <a:glow rad="101600">
              <a:srgbClr val="FF0000">
                <a:alpha val="60000"/>
              </a:srgbClr>
            </a:glow>
          </a:effectLst>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Tree>
    <p:extLst>
      <p:ext uri="{BB962C8B-B14F-4D97-AF65-F5344CB8AC3E}">
        <p14:creationId xmlns:p14="http://schemas.microsoft.com/office/powerpoint/2010/main" val="3002609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l="10097" t="12308" r="18430" b="15128"/>
          <a:stretch>
            <a:fillRect/>
          </a:stretch>
        </p:blipFill>
        <p:spPr bwMode="auto">
          <a:xfrm>
            <a:off x="359229" y="11430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Grp="1" noChangeArrowheads="1"/>
          </p:cNvSpPr>
          <p:nvPr>
            <p:ph type="title"/>
          </p:nvPr>
        </p:nvSpPr>
        <p:spPr>
          <a:xfrm>
            <a:off x="1752600" y="2362200"/>
            <a:ext cx="5562600" cy="609600"/>
          </a:xfrm>
          <a:solidFill>
            <a:schemeClr val="tx1"/>
          </a:solidFill>
          <a:ln>
            <a:solidFill>
              <a:srgbClr val="000066"/>
            </a:solidFill>
          </a:ln>
        </p:spPr>
        <p:txBody>
          <a:bodyPr anchor="ctr" anchorCtr="0"/>
          <a:lstStyle/>
          <a:p>
            <a:pPr algn="ctr" eaLnBrk="1" hangingPunct="1"/>
            <a:r>
              <a:rPr lang="en-US" sz="2400" dirty="0" smtClean="0">
                <a:solidFill>
                  <a:srgbClr val="000066"/>
                </a:solidFill>
                <a:latin typeface="Arial" charset="0"/>
              </a:rPr>
              <a:t>Click on “I Understand” to continue.</a:t>
            </a:r>
          </a:p>
        </p:txBody>
      </p:sp>
      <p:sp>
        <p:nvSpPr>
          <p:cNvPr id="25604" name="Rounded Rectangle 1"/>
          <p:cNvSpPr>
            <a:spLocks noChangeArrowheads="1"/>
          </p:cNvSpPr>
          <p:nvPr/>
        </p:nvSpPr>
        <p:spPr bwMode="auto">
          <a:xfrm>
            <a:off x="7010400" y="2133600"/>
            <a:ext cx="990600" cy="152400"/>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2" name="TextBox 1"/>
          <p:cNvSpPr txBox="1"/>
          <p:nvPr/>
        </p:nvSpPr>
        <p:spPr>
          <a:xfrm>
            <a:off x="1959429" y="162895"/>
            <a:ext cx="5029200" cy="584775"/>
          </a:xfrm>
          <a:prstGeom prst="rect">
            <a:avLst/>
          </a:prstGeom>
          <a:noFill/>
        </p:spPr>
        <p:txBody>
          <a:bodyPr wrap="square" rtlCol="0">
            <a:spAutoFit/>
          </a:bodyPr>
          <a:lstStyle/>
          <a:p>
            <a:pPr algn="ctr"/>
            <a:r>
              <a:rPr lang="en-US" sz="3200" b="1" dirty="0" smtClean="0">
                <a:solidFill>
                  <a:srgbClr val="000066"/>
                </a:solidFill>
              </a:rPr>
              <a:t>Caution Message</a:t>
            </a:r>
            <a:endParaRPr lang="en-US" sz="3200" b="1" dirty="0">
              <a:solidFill>
                <a:srgbClr val="000066"/>
              </a:solidFill>
            </a:endParaRPr>
          </a:p>
        </p:txBody>
      </p:sp>
      <p:sp>
        <p:nvSpPr>
          <p:cNvPr id="3" name="Curved Right Arrow 2"/>
          <p:cNvSpPr/>
          <p:nvPr/>
        </p:nvSpPr>
        <p:spPr>
          <a:xfrm rot="20981510">
            <a:off x="1182944" y="2748243"/>
            <a:ext cx="844383" cy="1842419"/>
          </a:xfrm>
          <a:prstGeom prst="curvedRightArrow">
            <a:avLst>
              <a:gd name="adj1" fmla="val 25000"/>
              <a:gd name="adj2" fmla="val 50000"/>
              <a:gd name="adj3" fmla="val 2396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66"/>
              </a:solidFill>
            </a:endParaRPr>
          </a:p>
        </p:txBody>
      </p:sp>
      <p:sp>
        <p:nvSpPr>
          <p:cNvPr id="7" name="Rounded Rectangle 6"/>
          <p:cNvSpPr/>
          <p:nvPr/>
        </p:nvSpPr>
        <p:spPr>
          <a:xfrm>
            <a:off x="3733800" y="4299856"/>
            <a:ext cx="892629" cy="351485"/>
          </a:xfrm>
          <a:prstGeom prst="roundRect">
            <a:avLst/>
          </a:prstGeom>
          <a:noFill/>
          <a:ln>
            <a:solidFill>
              <a:srgbClr val="FF0000"/>
            </a:solidFill>
          </a:ln>
          <a:effectLst>
            <a:glow rad="101600">
              <a:srgbClr val="C00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574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Object 1"/>
          <p:cNvPicPr>
            <a:picLocks noChangeArrowheads="1"/>
          </p:cNvPicPr>
          <p:nvPr/>
        </p:nvPicPr>
        <p:blipFill>
          <a:blip r:embed="rId2">
            <a:extLst>
              <a:ext uri="{28A0092B-C50C-407E-A947-70E740481C1C}">
                <a14:useLocalDpi xmlns:a14="http://schemas.microsoft.com/office/drawing/2010/main" val="0"/>
              </a:ext>
            </a:extLst>
          </a:blip>
          <a:srcRect b="-296"/>
          <a:stretch>
            <a:fillRect/>
          </a:stretch>
        </p:blipFill>
        <p:spPr bwMode="auto">
          <a:xfrm>
            <a:off x="0" y="228600"/>
            <a:ext cx="8534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p:cNvSpPr>
            <a:spLocks noGrp="1" noChangeArrowheads="1"/>
          </p:cNvSpPr>
          <p:nvPr>
            <p:ph type="title"/>
          </p:nvPr>
        </p:nvSpPr>
        <p:spPr>
          <a:xfrm>
            <a:off x="0" y="152400"/>
            <a:ext cx="9144000" cy="762000"/>
          </a:xfrm>
          <a:solidFill>
            <a:schemeClr val="tx2">
              <a:lumMod val="85000"/>
            </a:schemeClr>
          </a:solidFill>
        </p:spPr>
        <p:txBody>
          <a:bodyPr anchor="ctr" anchorCtr="0"/>
          <a:lstStyle/>
          <a:p>
            <a:pPr algn="ctr" eaLnBrk="1" hangingPunct="1"/>
            <a:r>
              <a:rPr lang="en-US" sz="3000" dirty="0" smtClean="0">
                <a:solidFill>
                  <a:schemeClr val="tx1"/>
                </a:solidFill>
                <a:latin typeface="Arial" charset="0"/>
              </a:rPr>
              <a:t> </a:t>
            </a:r>
            <a:r>
              <a:rPr lang="en-US" sz="3000" dirty="0" smtClean="0">
                <a:solidFill>
                  <a:srgbClr val="000066"/>
                </a:solidFill>
                <a:latin typeface="Arial" charset="0"/>
              </a:rPr>
              <a:t>“Course List” will appear in a separate window</a:t>
            </a:r>
            <a:endParaRPr lang="en-US" sz="3000" dirty="0" smtClean="0">
              <a:ln>
                <a:solidFill>
                  <a:schemeClr val="bg1"/>
                </a:solidFill>
              </a:ln>
              <a:solidFill>
                <a:srgbClr val="000066"/>
              </a:solidFill>
              <a:latin typeface="Arial" charset="0"/>
            </a:endParaRPr>
          </a:p>
        </p:txBody>
      </p:sp>
      <p:sp>
        <p:nvSpPr>
          <p:cNvPr id="26628" name="Rectangle 6"/>
          <p:cNvSpPr>
            <a:spLocks noChangeArrowheads="1"/>
          </p:cNvSpPr>
          <p:nvPr/>
        </p:nvSpPr>
        <p:spPr bwMode="auto">
          <a:xfrm>
            <a:off x="6477000" y="5334000"/>
            <a:ext cx="1981200" cy="1323439"/>
          </a:xfrm>
          <a:prstGeom prst="rect">
            <a:avLst/>
          </a:prstGeom>
          <a:solidFill>
            <a:schemeClr val="bg1"/>
          </a:solidFill>
          <a:ln>
            <a:noFill/>
          </a:ln>
          <a:extLst/>
        </p:spPr>
        <p:txBody>
          <a:bodyPr wrap="square">
            <a:spAutoFit/>
          </a:bodyPr>
          <a:lstStyle/>
          <a:p>
            <a:pPr eaLnBrk="0" fontAlgn="base" hangingPunct="0">
              <a:spcBef>
                <a:spcPct val="0"/>
              </a:spcBef>
              <a:spcAft>
                <a:spcPct val="0"/>
              </a:spcAft>
            </a:pPr>
            <a:r>
              <a:rPr lang="en-US" sz="1600" b="1" dirty="0" smtClean="0"/>
              <a:t>The first course students need to complete is Online Learning course.</a:t>
            </a:r>
          </a:p>
        </p:txBody>
      </p:sp>
      <p:sp>
        <p:nvSpPr>
          <p:cNvPr id="26629" name="Rectangle 4"/>
          <p:cNvSpPr>
            <a:spLocks noChangeArrowheads="1"/>
          </p:cNvSpPr>
          <p:nvPr/>
        </p:nvSpPr>
        <p:spPr bwMode="auto">
          <a:xfrm>
            <a:off x="2133600" y="5562600"/>
            <a:ext cx="4114800" cy="457200"/>
          </a:xfrm>
          <a:prstGeom prst="rect">
            <a:avLst/>
          </a:prstGeom>
          <a:noFill/>
          <a:ln w="28575" algn="ctr">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6" name="TextBox 5"/>
          <p:cNvSpPr txBox="1"/>
          <p:nvPr/>
        </p:nvSpPr>
        <p:spPr>
          <a:xfrm>
            <a:off x="7956299" y="90100"/>
            <a:ext cx="1003801" cy="276999"/>
          </a:xfrm>
          <a:prstGeom prst="rect">
            <a:avLst/>
          </a:prstGeom>
          <a:noFill/>
        </p:spPr>
        <p:txBody>
          <a:bodyPr wrap="none" rtlCol="0">
            <a:spAutoFit/>
          </a:bodyPr>
          <a:lstStyle/>
          <a:p>
            <a:r>
              <a:rPr lang="en-US" sz="1200" dirty="0" smtClean="0">
                <a:solidFill>
                  <a:schemeClr val="bg1"/>
                </a:solidFill>
              </a:rPr>
              <a:t>Mrs. Cichon</a:t>
            </a:r>
            <a:endParaRPr lang="en-US" sz="1200" dirty="0">
              <a:solidFill>
                <a:schemeClr val="bg1"/>
              </a:solidFill>
            </a:endParaRPr>
          </a:p>
        </p:txBody>
      </p:sp>
    </p:spTree>
    <p:extLst>
      <p:ext uri="{BB962C8B-B14F-4D97-AF65-F5344CB8AC3E}">
        <p14:creationId xmlns:p14="http://schemas.microsoft.com/office/powerpoint/2010/main" val="1197811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75412" y="152400"/>
            <a:ext cx="4882588" cy="838200"/>
          </a:xfrm>
        </p:spPr>
        <p:txBody>
          <a:bodyPr/>
          <a:lstStyle/>
          <a:p>
            <a:pPr eaLnBrk="1" hangingPunct="1"/>
            <a:r>
              <a:rPr lang="en-US" dirty="0" smtClean="0"/>
              <a:t>   </a:t>
            </a:r>
            <a:r>
              <a:rPr lang="en-US" sz="2800" dirty="0" smtClean="0">
                <a:solidFill>
                  <a:srgbClr val="000066"/>
                </a:solidFill>
              </a:rPr>
              <a:t>Online Learning Course</a:t>
            </a:r>
            <a:r>
              <a:rPr lang="en-US" dirty="0" smtClean="0"/>
              <a:t/>
            </a:r>
            <a:br>
              <a:rPr lang="en-US" dirty="0" smtClean="0"/>
            </a:br>
            <a:endParaRPr lang="en-US" sz="2000" dirty="0" smtClean="0"/>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l="417" t="10001" r="45833" b="20000"/>
          <a:stretch>
            <a:fillRect/>
          </a:stretch>
        </p:blipFill>
        <p:spPr bwMode="auto">
          <a:xfrm>
            <a:off x="152400" y="762000"/>
            <a:ext cx="73961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2"/>
          <p:cNvSpPr txBox="1">
            <a:spLocks noChangeArrowheads="1"/>
          </p:cNvSpPr>
          <p:nvPr/>
        </p:nvSpPr>
        <p:spPr bwMode="auto">
          <a:xfrm>
            <a:off x="7121979" y="1524000"/>
            <a:ext cx="1905000" cy="1200329"/>
          </a:xfrm>
          <a:prstGeom prst="rect">
            <a:avLst/>
          </a:prstGeom>
          <a:solidFill>
            <a:schemeClr val="tx2">
              <a:lumMod val="85000"/>
            </a:schemeClr>
          </a:solidFill>
          <a:ln>
            <a:solidFill>
              <a:srgbClr val="5F2E7D"/>
            </a:solidFill>
          </a:ln>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b="1" dirty="0" smtClean="0">
                <a:solidFill>
                  <a:srgbClr val="6E2682"/>
                </a:solidFill>
              </a:rPr>
              <a:t>This is the first course your student should complete</a:t>
            </a:r>
          </a:p>
        </p:txBody>
      </p:sp>
      <p:sp>
        <p:nvSpPr>
          <p:cNvPr id="6" name="TextBox 5"/>
          <p:cNvSpPr txBox="1"/>
          <p:nvPr/>
        </p:nvSpPr>
        <p:spPr>
          <a:xfrm>
            <a:off x="7121979" y="2910126"/>
            <a:ext cx="1905000" cy="1015663"/>
          </a:xfrm>
          <a:prstGeom prst="rect">
            <a:avLst/>
          </a:prstGeom>
          <a:solidFill>
            <a:schemeClr val="tx1">
              <a:lumMod val="85000"/>
            </a:schemeClr>
          </a:solidFill>
          <a:ln>
            <a:solidFill>
              <a:srgbClr val="5A2181"/>
            </a:solidFill>
          </a:ln>
        </p:spPr>
        <p:txBody>
          <a:bodyPr wrap="square" rtlCol="0">
            <a:spAutoFit/>
          </a:bodyPr>
          <a:lstStyle/>
          <a:p>
            <a:r>
              <a:rPr lang="en-US" sz="1000" b="1" dirty="0" smtClean="0">
                <a:solidFill>
                  <a:srgbClr val="6E2682"/>
                </a:solidFill>
              </a:rPr>
              <a:t>This is exactly how the course looks when students log in from their student homepage, so students should pay attention to this too.  </a:t>
            </a:r>
            <a:endParaRPr lang="en-US" sz="1000" b="1" dirty="0">
              <a:solidFill>
                <a:srgbClr val="6E2682"/>
              </a:solidFill>
            </a:endParaRPr>
          </a:p>
        </p:txBody>
      </p:sp>
      <p:sp>
        <p:nvSpPr>
          <p:cNvPr id="2" name="Oval 1"/>
          <p:cNvSpPr/>
          <p:nvPr/>
        </p:nvSpPr>
        <p:spPr>
          <a:xfrm>
            <a:off x="5791200" y="914400"/>
            <a:ext cx="1676400" cy="533400"/>
          </a:xfrm>
          <a:prstGeom prst="ellipse">
            <a:avLst/>
          </a:prstGeom>
          <a:noFill/>
          <a:ln>
            <a:solidFill>
              <a:srgbClr val="FF0000"/>
            </a:solidFill>
          </a:ln>
          <a:effectLst>
            <a:glow rad="101600">
              <a:srgbClr val="C000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9" name="Picture 2" descr="C:\Users\Stephanie\AppData\Local\Microsoft\Windows\Temporary Internet Files\Content.Outlook\62FCXQLJ\MGLVA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487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a:xfrm>
            <a:off x="685800" y="1524000"/>
            <a:ext cx="7543800" cy="2362200"/>
          </a:xfrm>
        </p:spPr>
        <p:txBody>
          <a:bodyPr/>
          <a:lstStyle/>
          <a:p>
            <a:pPr algn="ctr"/>
            <a:r>
              <a:rPr lang="en-US" sz="3600" dirty="0" smtClean="0">
                <a:solidFill>
                  <a:srgbClr val="000066"/>
                </a:solidFill>
              </a:rPr>
              <a:t>Checking the Grade Book and User Activity </a:t>
            </a:r>
            <a:endParaRPr lang="en-US" dirty="0" smtClean="0">
              <a:solidFill>
                <a:srgbClr val="000066"/>
              </a:solidFill>
            </a:endParaRPr>
          </a:p>
        </p:txBody>
      </p:sp>
      <p:pic>
        <p:nvPicPr>
          <p:cNvPr id="5"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246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71" y="2547257"/>
            <a:ext cx="2209800" cy="15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8717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54023" y="2525486"/>
            <a:ext cx="7069339" cy="1569660"/>
          </a:xfrm>
          <a:prstGeom prst="rect">
            <a:avLst/>
          </a:prstGeom>
          <a:noFill/>
        </p:spPr>
        <p:txBody>
          <a:bodyPr wrap="square" rtlCol="0">
            <a:spAutoFit/>
          </a:bodyPr>
          <a:lstStyle/>
          <a:p>
            <a:pPr algn="ctr" fontAlgn="base">
              <a:spcBef>
                <a:spcPct val="0"/>
              </a:spcBef>
              <a:spcAft>
                <a:spcPct val="0"/>
              </a:spcAft>
            </a:pPr>
            <a:r>
              <a:rPr lang="en-US" sz="2400" b="1" dirty="0" smtClean="0">
                <a:solidFill>
                  <a:prstClr val="black"/>
                </a:solidFill>
                <a:latin typeface="Calibri"/>
                <a:cs typeface="Aharoni" panose="02010803020104030203" pitchFamily="2" charset="-79"/>
              </a:rPr>
              <a:t>Welcome</a:t>
            </a:r>
          </a:p>
          <a:p>
            <a:pPr algn="ctr" fontAlgn="base">
              <a:spcBef>
                <a:spcPct val="0"/>
              </a:spcBef>
              <a:spcAft>
                <a:spcPct val="0"/>
              </a:spcAft>
            </a:pPr>
            <a:r>
              <a:rPr lang="en-US" sz="2400" b="1" dirty="0">
                <a:solidFill>
                  <a:prstClr val="black"/>
                </a:solidFill>
                <a:latin typeface="Calibri"/>
                <a:cs typeface="Aharoni" panose="02010803020104030203" pitchFamily="2" charset="-79"/>
              </a:rPr>
              <a:t>t</a:t>
            </a:r>
            <a:r>
              <a:rPr lang="en-US" sz="2400" b="1" dirty="0" smtClean="0">
                <a:solidFill>
                  <a:prstClr val="black"/>
                </a:solidFill>
                <a:latin typeface="Calibri"/>
                <a:cs typeface="Aharoni" panose="02010803020104030203" pitchFamily="2" charset="-79"/>
              </a:rPr>
              <a:t>o </a:t>
            </a:r>
          </a:p>
          <a:p>
            <a:pPr algn="ctr" fontAlgn="base">
              <a:spcBef>
                <a:spcPct val="0"/>
              </a:spcBef>
              <a:spcAft>
                <a:spcPct val="0"/>
              </a:spcAft>
            </a:pPr>
            <a:r>
              <a:rPr lang="en-US" sz="2400" b="1" dirty="0" smtClean="0">
                <a:solidFill>
                  <a:prstClr val="black"/>
                </a:solidFill>
                <a:latin typeface="Calibri"/>
                <a:cs typeface="Aharoni" panose="02010803020104030203" pitchFamily="2" charset="-79"/>
              </a:rPr>
              <a:t>Michigan Great Lakes Virtual Academy</a:t>
            </a:r>
          </a:p>
          <a:p>
            <a:pPr algn="ctr" fontAlgn="base">
              <a:spcBef>
                <a:spcPct val="0"/>
              </a:spcBef>
              <a:spcAft>
                <a:spcPct val="0"/>
              </a:spcAft>
            </a:pPr>
            <a:r>
              <a:rPr lang="en-US" sz="2400" b="1" dirty="0" smtClean="0">
                <a:solidFill>
                  <a:prstClr val="black"/>
                </a:solidFill>
                <a:latin typeface="Calibri"/>
                <a:cs typeface="Aharoni" panose="02010803020104030203" pitchFamily="2" charset="-79"/>
              </a:rPr>
              <a:t>2014-2015 New Family Orientation</a:t>
            </a:r>
            <a:endParaRPr lang="en-US" sz="2400" b="1" dirty="0">
              <a:solidFill>
                <a:prstClr val="black"/>
              </a:solidFill>
              <a:latin typeface="Calibri"/>
              <a:cs typeface="Aharoni" panose="02010803020104030203" pitchFamily="2" charset="-79"/>
            </a:endParaRPr>
          </a:p>
        </p:txBody>
      </p:sp>
      <p:sp>
        <p:nvSpPr>
          <p:cNvPr id="11" name="Rectangle 10"/>
          <p:cNvSpPr/>
          <p:nvPr/>
        </p:nvSpPr>
        <p:spPr>
          <a:xfrm>
            <a:off x="2502693" y="5381338"/>
            <a:ext cx="4572000" cy="461665"/>
          </a:xfrm>
          <a:prstGeom prst="rect">
            <a:avLst/>
          </a:prstGeom>
        </p:spPr>
        <p:txBody>
          <a:bodyPr>
            <a:spAutoFit/>
          </a:bodyPr>
          <a:lstStyle/>
          <a:p>
            <a:pPr algn="ctr"/>
            <a:r>
              <a:rPr lang="en-US" sz="1200" b="1" dirty="0">
                <a:solidFill>
                  <a:srgbClr val="FF0000"/>
                </a:solidFill>
              </a:rPr>
              <a:t>*If you have not signed in with your first and last name, please exit and re-enter with your first and last name.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088342"/>
            <a:ext cx="57531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4539" y="4295775"/>
            <a:ext cx="514350" cy="409575"/>
          </a:xfrm>
          <a:prstGeom prst="rect">
            <a:avLst/>
          </a:prstGeom>
        </p:spPr>
      </p:pic>
    </p:spTree>
    <p:extLst>
      <p:ext uri="{BB962C8B-B14F-4D97-AF65-F5344CB8AC3E}">
        <p14:creationId xmlns:p14="http://schemas.microsoft.com/office/powerpoint/2010/main" val="959462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685800" y="228600"/>
            <a:ext cx="6629400" cy="1066800"/>
          </a:xfrm>
        </p:spPr>
        <p:txBody>
          <a:bodyPr/>
          <a:lstStyle/>
          <a:p>
            <a:pPr eaLnBrk="1" hangingPunct="1"/>
            <a:r>
              <a:rPr lang="en-US" sz="2800" dirty="0" smtClean="0">
                <a:latin typeface="Arial" charset="0"/>
              </a:rPr>
              <a:t>Click on the “Gradebook” tab…</a:t>
            </a:r>
          </a:p>
        </p:txBody>
      </p:sp>
      <p:sp>
        <p:nvSpPr>
          <p:cNvPr id="31747" name="AutoShape 6"/>
          <p:cNvSpPr>
            <a:spLocks noChangeArrowheads="1"/>
          </p:cNvSpPr>
          <p:nvPr/>
        </p:nvSpPr>
        <p:spPr bwMode="auto">
          <a:xfrm rot="2541730">
            <a:off x="5343525" y="2052638"/>
            <a:ext cx="2286000" cy="685800"/>
          </a:xfrm>
          <a:prstGeom prst="leftArrow">
            <a:avLst>
              <a:gd name="adj1" fmla="val 50000"/>
              <a:gd name="adj2" fmla="val 83333"/>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400" dirty="0" smtClean="0">
              <a:solidFill>
                <a:srgbClr val="000000"/>
              </a:solidFill>
            </a:endParaRP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ight Arrow 6"/>
          <p:cNvSpPr>
            <a:spLocks noChangeArrowheads="1"/>
          </p:cNvSpPr>
          <p:nvPr/>
        </p:nvSpPr>
        <p:spPr bwMode="auto">
          <a:xfrm rot="-3833224">
            <a:off x="4580732" y="2072481"/>
            <a:ext cx="1524000" cy="484187"/>
          </a:xfrm>
          <a:prstGeom prst="rightArrow">
            <a:avLst>
              <a:gd name="adj1" fmla="val 50000"/>
              <a:gd name="adj2" fmla="val 49996"/>
            </a:avLst>
          </a:prstGeom>
          <a:solidFill>
            <a:srgbClr val="FF0000"/>
          </a:solidFill>
          <a:ln w="9525" algn="ctr">
            <a:solidFill>
              <a:srgbClr val="FF0000"/>
            </a:solidFill>
            <a:round/>
            <a:headEnd/>
            <a:tailEnd/>
          </a:ln>
        </p:spPr>
        <p:txBody>
          <a:bodyPr/>
          <a:lstStyle/>
          <a:p>
            <a:pPr eaLnBrk="0" fontAlgn="base" hangingPunct="0">
              <a:spcBef>
                <a:spcPct val="0"/>
              </a:spcBef>
              <a:spcAft>
                <a:spcPct val="0"/>
              </a:spcAft>
            </a:pPr>
            <a:endParaRPr lang="en-US" sz="2400" dirty="0" smtClean="0">
              <a:solidFill>
                <a:srgbClr val="000000"/>
              </a:solidFill>
            </a:endParaRPr>
          </a:p>
        </p:txBody>
      </p:sp>
      <p:sp>
        <p:nvSpPr>
          <p:cNvPr id="6" name="TextBox 5"/>
          <p:cNvSpPr txBox="1"/>
          <p:nvPr/>
        </p:nvSpPr>
        <p:spPr>
          <a:xfrm>
            <a:off x="6096000" y="1699974"/>
            <a:ext cx="2019300" cy="1323439"/>
          </a:xfrm>
          <a:prstGeom prst="rect">
            <a:avLst/>
          </a:prstGeom>
          <a:solidFill>
            <a:schemeClr val="tx1">
              <a:lumMod val="85000"/>
            </a:schemeClr>
          </a:solidFill>
        </p:spPr>
        <p:txBody>
          <a:bodyPr wrap="square" rtlCol="0">
            <a:spAutoFit/>
          </a:bodyPr>
          <a:lstStyle/>
          <a:p>
            <a:r>
              <a:rPr lang="en-US" sz="1000" b="1" dirty="0" smtClean="0">
                <a:solidFill>
                  <a:srgbClr val="6E2682"/>
                </a:solidFill>
              </a:rPr>
              <a:t>The course homepage is exactly what it will look like for students when they access the course through their Student account. I will let you know what the student homepage looks like later in the presentation.     </a:t>
            </a:r>
            <a:endParaRPr lang="en-US" sz="1000" b="1" dirty="0">
              <a:solidFill>
                <a:srgbClr val="6E2682"/>
              </a:solidFill>
            </a:endParaRPr>
          </a:p>
        </p:txBody>
      </p:sp>
      <p:pic>
        <p:nvPicPr>
          <p:cNvPr id="9" name="Picture 2" descr="C:\Users\Stephanie\AppData\Local\Microsoft\Windows\Temporary Internet Files\Content.Outlook\62FCXQLJ\MGLVA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220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dirty="0" smtClean="0"/>
          </a:p>
        </p:txBody>
      </p:sp>
      <p:pic>
        <p:nvPicPr>
          <p:cNvPr id="327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791075"/>
            <a:ext cx="5029200" cy="2066925"/>
          </a:xfrm>
        </p:spPr>
      </p:pic>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eft Arrow 5"/>
          <p:cNvSpPr>
            <a:spLocks noChangeArrowheads="1"/>
          </p:cNvSpPr>
          <p:nvPr/>
        </p:nvSpPr>
        <p:spPr bwMode="auto">
          <a:xfrm>
            <a:off x="1981200" y="1143000"/>
            <a:ext cx="977900" cy="228600"/>
          </a:xfrm>
          <a:prstGeom prst="leftArrow">
            <a:avLst>
              <a:gd name="adj1" fmla="val 50000"/>
              <a:gd name="adj2" fmla="val 50006"/>
            </a:avLst>
          </a:prstGeom>
          <a:solidFill>
            <a:srgbClr val="FF0000"/>
          </a:solidFill>
          <a:ln w="9525" algn="ctr">
            <a:solidFill>
              <a:srgbClr val="FF0000"/>
            </a:solidFill>
            <a:round/>
            <a:headEnd/>
            <a:tailEnd/>
          </a:ln>
        </p:spPr>
        <p:txBody>
          <a:bodyPr/>
          <a:lstStyle/>
          <a:p>
            <a:pPr eaLnBrk="0" fontAlgn="base" hangingPunct="0">
              <a:spcBef>
                <a:spcPct val="0"/>
              </a:spcBef>
              <a:spcAft>
                <a:spcPct val="0"/>
              </a:spcAft>
            </a:pPr>
            <a:endParaRPr lang="en-US" sz="2400" dirty="0" smtClean="0">
              <a:solidFill>
                <a:srgbClr val="000000"/>
              </a:solidFill>
            </a:endParaRPr>
          </a:p>
        </p:txBody>
      </p:sp>
      <p:sp>
        <p:nvSpPr>
          <p:cNvPr id="32774" name="Left Arrow 7"/>
          <p:cNvSpPr>
            <a:spLocks noChangeArrowheads="1"/>
          </p:cNvSpPr>
          <p:nvPr/>
        </p:nvSpPr>
        <p:spPr bwMode="auto">
          <a:xfrm>
            <a:off x="5105400" y="5257800"/>
            <a:ext cx="2895600" cy="484188"/>
          </a:xfrm>
          <a:prstGeom prst="leftArrow">
            <a:avLst>
              <a:gd name="adj1" fmla="val 50000"/>
              <a:gd name="adj2" fmla="val 50002"/>
            </a:avLst>
          </a:prstGeom>
          <a:solidFill>
            <a:srgbClr val="FF0000"/>
          </a:solidFill>
          <a:ln w="9525" algn="ctr">
            <a:solidFill>
              <a:srgbClr val="FF0000"/>
            </a:solidFill>
            <a:round/>
            <a:headEnd/>
            <a:tailEnd/>
          </a:ln>
        </p:spPr>
        <p:txBody>
          <a:bodyPr/>
          <a:lstStyle/>
          <a:p>
            <a:pPr eaLnBrk="0" fontAlgn="base" hangingPunct="0">
              <a:spcBef>
                <a:spcPct val="0"/>
              </a:spcBef>
              <a:spcAft>
                <a:spcPct val="0"/>
              </a:spcAft>
            </a:pPr>
            <a:endParaRPr lang="en-US" sz="2400" dirty="0" smtClean="0">
              <a:solidFill>
                <a:srgbClr val="000000"/>
              </a:solidFill>
            </a:endParaRPr>
          </a:p>
        </p:txBody>
      </p:sp>
      <p:sp>
        <p:nvSpPr>
          <p:cNvPr id="32775" name="Rectangle 9"/>
          <p:cNvSpPr>
            <a:spLocks noChangeArrowheads="1"/>
          </p:cNvSpPr>
          <p:nvPr/>
        </p:nvSpPr>
        <p:spPr bwMode="auto">
          <a:xfrm>
            <a:off x="0" y="1143000"/>
            <a:ext cx="1905000" cy="304800"/>
          </a:xfrm>
          <a:prstGeom prst="rect">
            <a:avLst/>
          </a:prstGeom>
          <a:noFill/>
          <a:ln w="28575" algn="ctr">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32776" name="Oval 10"/>
          <p:cNvSpPr>
            <a:spLocks noChangeArrowheads="1"/>
          </p:cNvSpPr>
          <p:nvPr/>
        </p:nvSpPr>
        <p:spPr bwMode="auto">
          <a:xfrm>
            <a:off x="990600" y="381000"/>
            <a:ext cx="1219200" cy="381000"/>
          </a:xfrm>
          <a:prstGeom prst="ellipse">
            <a:avLst/>
          </a:prstGeom>
          <a:noFill/>
          <a:ln w="28575" algn="ctr">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32777" name="Left Arrow 11"/>
          <p:cNvSpPr>
            <a:spLocks noChangeArrowheads="1"/>
          </p:cNvSpPr>
          <p:nvPr/>
        </p:nvSpPr>
        <p:spPr bwMode="auto">
          <a:xfrm>
            <a:off x="2209800" y="381000"/>
            <a:ext cx="2209800" cy="381000"/>
          </a:xfrm>
          <a:prstGeom prst="leftArrow">
            <a:avLst>
              <a:gd name="adj1" fmla="val 50000"/>
              <a:gd name="adj2" fmla="val 49998"/>
            </a:avLst>
          </a:prstGeom>
          <a:solidFill>
            <a:srgbClr val="FF0000"/>
          </a:solidFill>
          <a:ln w="9525" algn="ctr">
            <a:solidFill>
              <a:srgbClr val="FF0000"/>
            </a:solidFill>
            <a:round/>
            <a:headEnd/>
            <a:tailEnd/>
          </a:ln>
        </p:spPr>
        <p:txBody>
          <a:bodyPr/>
          <a:lstStyle/>
          <a:p>
            <a:pPr eaLnBrk="0" fontAlgn="base" hangingPunct="0">
              <a:spcBef>
                <a:spcPct val="0"/>
              </a:spcBef>
              <a:spcAft>
                <a:spcPct val="0"/>
              </a:spcAft>
            </a:pPr>
            <a:endParaRPr lang="en-US" sz="2400" dirty="0" smtClean="0">
              <a:solidFill>
                <a:srgbClr val="000000"/>
              </a:solidFill>
            </a:endParaRPr>
          </a:p>
        </p:txBody>
      </p:sp>
      <p:sp>
        <p:nvSpPr>
          <p:cNvPr id="32778" name="Rectangle 12"/>
          <p:cNvSpPr>
            <a:spLocks noChangeArrowheads="1"/>
          </p:cNvSpPr>
          <p:nvPr/>
        </p:nvSpPr>
        <p:spPr bwMode="auto">
          <a:xfrm>
            <a:off x="0" y="5029200"/>
            <a:ext cx="4800600" cy="18288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Tree>
    <p:extLst>
      <p:ext uri="{BB962C8B-B14F-4D97-AF65-F5344CB8AC3E}">
        <p14:creationId xmlns:p14="http://schemas.microsoft.com/office/powerpoint/2010/main" val="3785619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l="9315" t="18765" r="46800" b="57285"/>
          <a:stretch>
            <a:fillRect/>
          </a:stretch>
        </p:blipFill>
        <p:spPr bwMode="auto">
          <a:xfrm>
            <a:off x="228600" y="1609725"/>
            <a:ext cx="86042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a:xfrm>
            <a:off x="0" y="790575"/>
            <a:ext cx="9144000" cy="828675"/>
          </a:xfrm>
        </p:spPr>
        <p:txBody>
          <a:bodyPr/>
          <a:lstStyle/>
          <a:p>
            <a:pPr algn="ctr" eaLnBrk="1" hangingPunct="1"/>
            <a:r>
              <a:rPr lang="en-US" sz="2800" dirty="0" smtClean="0">
                <a:solidFill>
                  <a:srgbClr val="000066"/>
                </a:solidFill>
                <a:latin typeface="Arial" charset="0"/>
              </a:rPr>
              <a:t>User Activity Summary</a:t>
            </a:r>
          </a:p>
        </p:txBody>
      </p:sp>
      <p:sp>
        <p:nvSpPr>
          <p:cNvPr id="33796" name="AutoShape 5"/>
          <p:cNvSpPr>
            <a:spLocks noChangeArrowheads="1"/>
          </p:cNvSpPr>
          <p:nvPr/>
        </p:nvSpPr>
        <p:spPr bwMode="auto">
          <a:xfrm>
            <a:off x="8001000" y="3962400"/>
            <a:ext cx="533400" cy="1143000"/>
          </a:xfrm>
          <a:prstGeom prst="upArrow">
            <a:avLst>
              <a:gd name="adj1" fmla="val 50000"/>
              <a:gd name="adj2" fmla="val 53571"/>
            </a:avLst>
          </a:prstGeom>
          <a:solidFill>
            <a:srgbClr val="FF0000"/>
          </a:solidFill>
          <a:ln w="9525">
            <a:solidFill>
              <a:srgbClr val="FF0000"/>
            </a:solidFill>
            <a:miter lim="800000"/>
            <a:headEnd/>
            <a:tailEnd/>
          </a:ln>
        </p:spPr>
        <p:txBody>
          <a:bodyPr vert="eaVert" wrap="none" anchor="ctr"/>
          <a:lstStyle/>
          <a:p>
            <a:pPr algn="ctr" eaLnBrk="0" fontAlgn="base" hangingPunct="0">
              <a:spcBef>
                <a:spcPct val="0"/>
              </a:spcBef>
              <a:spcAft>
                <a:spcPct val="0"/>
              </a:spcAft>
            </a:pPr>
            <a:r>
              <a:rPr lang="en-US" sz="2000" dirty="0" smtClean="0">
                <a:solidFill>
                  <a:srgbClr val="000000"/>
                </a:solidFill>
              </a:rPr>
              <a:t>Total</a:t>
            </a:r>
          </a:p>
        </p:txBody>
      </p:sp>
      <p:sp>
        <p:nvSpPr>
          <p:cNvPr id="33797" name="Rectangle 7"/>
          <p:cNvSpPr>
            <a:spLocks noChangeArrowheads="1"/>
          </p:cNvSpPr>
          <p:nvPr/>
        </p:nvSpPr>
        <p:spPr bwMode="auto">
          <a:xfrm>
            <a:off x="304800" y="5257800"/>
            <a:ext cx="6629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2800" b="1" dirty="0" smtClean="0">
                <a:solidFill>
                  <a:srgbClr val="331A66"/>
                </a:solidFill>
              </a:rPr>
              <a:t>Click on student name for more information</a:t>
            </a:r>
          </a:p>
        </p:txBody>
      </p:sp>
      <p:sp>
        <p:nvSpPr>
          <p:cNvPr id="33798" name="AutoShape 8"/>
          <p:cNvSpPr>
            <a:spLocks noChangeArrowheads="1"/>
          </p:cNvSpPr>
          <p:nvPr/>
        </p:nvSpPr>
        <p:spPr bwMode="auto">
          <a:xfrm rot="-2017434">
            <a:off x="2830513" y="3844925"/>
            <a:ext cx="609600" cy="1600200"/>
          </a:xfrm>
          <a:prstGeom prst="upArrow">
            <a:avLst>
              <a:gd name="adj1" fmla="val 50000"/>
              <a:gd name="adj2" fmla="val 46873"/>
            </a:avLst>
          </a:prstGeom>
          <a:solidFill>
            <a:srgbClr val="FF0000"/>
          </a:solidFill>
          <a:ln w="9525">
            <a:solidFill>
              <a:srgbClr val="FF0000"/>
            </a:solidFill>
            <a:miter lim="800000"/>
            <a:headEnd/>
            <a:tailEnd/>
          </a:ln>
        </p:spPr>
        <p:txBody>
          <a:bodyPr vert="eaVert" wrap="none" anchor="ctr"/>
          <a:lstStyle/>
          <a:p>
            <a:pPr eaLnBrk="0" fontAlgn="base" hangingPunct="0">
              <a:spcBef>
                <a:spcPct val="0"/>
              </a:spcBef>
              <a:spcAft>
                <a:spcPct val="0"/>
              </a:spcAft>
            </a:pPr>
            <a:endParaRPr lang="en-US" sz="2400" dirty="0" smtClean="0">
              <a:solidFill>
                <a:srgbClr val="000000"/>
              </a:solidFill>
            </a:endParaRPr>
          </a:p>
        </p:txBody>
      </p:sp>
      <p:pic>
        <p:nvPicPr>
          <p:cNvPr id="9"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927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0163" y="990600"/>
            <a:ext cx="9083675" cy="914400"/>
          </a:xfrm>
        </p:spPr>
        <p:txBody>
          <a:bodyPr/>
          <a:lstStyle/>
          <a:p>
            <a:pPr algn="ctr" eaLnBrk="1" hangingPunct="1"/>
            <a:r>
              <a:rPr lang="en-US" sz="2800" dirty="0" smtClean="0">
                <a:solidFill>
                  <a:srgbClr val="0070C0"/>
                </a:solidFill>
                <a:latin typeface="Arial" charset="0"/>
              </a:rPr>
              <a:t>   </a:t>
            </a:r>
            <a:r>
              <a:rPr lang="en-US" sz="2800" dirty="0" smtClean="0">
                <a:solidFill>
                  <a:srgbClr val="000066"/>
                </a:solidFill>
                <a:latin typeface="Arial" charset="0"/>
              </a:rPr>
              <a:t>User Activity by Unit</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t="12346" r="32460" b="57532"/>
          <a:stretch>
            <a:fillRect/>
          </a:stretch>
        </p:blipFill>
        <p:spPr bwMode="auto">
          <a:xfrm>
            <a:off x="30163" y="2165350"/>
            <a:ext cx="908367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
          <p:cNvSpPr>
            <a:spLocks noChangeArrowheads="1"/>
          </p:cNvSpPr>
          <p:nvPr/>
        </p:nvSpPr>
        <p:spPr bwMode="auto">
          <a:xfrm>
            <a:off x="1295400" y="3810000"/>
            <a:ext cx="7696200" cy="129540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pic>
        <p:nvPicPr>
          <p:cNvPr id="7"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918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62459"/>
            <a:ext cx="9144000" cy="523220"/>
          </a:xfrm>
          <a:prstGeom prst="rect">
            <a:avLst/>
          </a:prstGeom>
        </p:spPr>
        <p:txBody>
          <a:bodyPr wrap="square">
            <a:spAutoFit/>
          </a:bodyPr>
          <a:lstStyle/>
          <a:p>
            <a:pPr algn="ctr"/>
            <a:r>
              <a:rPr lang="en-US" b="1" dirty="0" smtClean="0">
                <a:solidFill>
                  <a:srgbClr val="000066"/>
                </a:solidFill>
                <a:latin typeface="Arial" charset="0"/>
              </a:rPr>
              <a:t>  </a:t>
            </a:r>
            <a:r>
              <a:rPr lang="en-US" sz="2800" b="1" dirty="0" smtClean="0">
                <a:solidFill>
                  <a:srgbClr val="000066"/>
                </a:solidFill>
                <a:latin typeface="Arial" charset="0"/>
              </a:rPr>
              <a:t>User </a:t>
            </a:r>
            <a:r>
              <a:rPr lang="en-US" sz="2800" b="1" dirty="0">
                <a:solidFill>
                  <a:srgbClr val="000066"/>
                </a:solidFill>
                <a:latin typeface="Arial" charset="0"/>
              </a:rPr>
              <a:t>Activity by </a:t>
            </a:r>
            <a:r>
              <a:rPr lang="en-US" sz="2800" b="1" dirty="0" smtClean="0">
                <a:solidFill>
                  <a:srgbClr val="000066"/>
                </a:solidFill>
                <a:latin typeface="Arial" charset="0"/>
              </a:rPr>
              <a:t>Section </a:t>
            </a:r>
            <a:endParaRPr lang="en-US" sz="2800" b="1" dirty="0">
              <a:solidFill>
                <a:srgbClr val="000066"/>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6" y="1600199"/>
            <a:ext cx="8979013" cy="53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8"/>
          <p:cNvSpPr>
            <a:spLocks noChangeArrowheads="1"/>
          </p:cNvSpPr>
          <p:nvPr/>
        </p:nvSpPr>
        <p:spPr bwMode="auto">
          <a:xfrm rot="1441207">
            <a:off x="1417700" y="2092436"/>
            <a:ext cx="379432" cy="2252829"/>
          </a:xfrm>
          <a:prstGeom prst="upArrow">
            <a:avLst>
              <a:gd name="adj1" fmla="val 50000"/>
              <a:gd name="adj2" fmla="val 126171"/>
            </a:avLst>
          </a:prstGeom>
          <a:solidFill>
            <a:srgbClr val="FF0000"/>
          </a:solidFill>
          <a:ln w="9525">
            <a:solidFill>
              <a:srgbClr val="FF0000"/>
            </a:solidFill>
            <a:miter lim="800000"/>
            <a:headEnd/>
            <a:tailEnd/>
          </a:ln>
        </p:spPr>
        <p:txBody>
          <a:bodyPr vert="eaVert" wrap="none" anchor="ctr"/>
          <a:lstStyle/>
          <a:p>
            <a:pPr eaLnBrk="0" fontAlgn="base" hangingPunct="0">
              <a:spcBef>
                <a:spcPct val="0"/>
              </a:spcBef>
              <a:spcAft>
                <a:spcPct val="0"/>
              </a:spcAft>
            </a:pPr>
            <a:endParaRPr lang="en-US" sz="2400" dirty="0" smtClean="0">
              <a:solidFill>
                <a:srgbClr val="000000"/>
              </a:solidFill>
            </a:endParaRPr>
          </a:p>
        </p:txBody>
      </p:sp>
      <p:sp>
        <p:nvSpPr>
          <p:cNvPr id="4" name="Rectangle 3"/>
          <p:cNvSpPr/>
          <p:nvPr/>
        </p:nvSpPr>
        <p:spPr>
          <a:xfrm>
            <a:off x="685800" y="4191000"/>
            <a:ext cx="4572000" cy="923330"/>
          </a:xfrm>
          <a:prstGeom prst="rect">
            <a:avLst/>
          </a:prstGeom>
          <a:solidFill>
            <a:schemeClr val="accent3">
              <a:lumMod val="60000"/>
              <a:lumOff val="40000"/>
            </a:schemeClr>
          </a:solidFill>
          <a:ln>
            <a:solidFill>
              <a:srgbClr val="000066"/>
            </a:solidFill>
          </a:ln>
        </p:spPr>
        <p:txBody>
          <a:bodyPr>
            <a:spAutoFit/>
          </a:bodyPr>
          <a:lstStyle/>
          <a:p>
            <a:pPr fontAlgn="base">
              <a:spcBef>
                <a:spcPct val="0"/>
              </a:spcBef>
              <a:spcAft>
                <a:spcPct val="0"/>
              </a:spcAft>
            </a:pPr>
            <a:r>
              <a:rPr lang="en-US" b="1" dirty="0">
                <a:solidFill>
                  <a:srgbClr val="002060"/>
                </a:solidFill>
              </a:rPr>
              <a:t>Click on </a:t>
            </a:r>
            <a:r>
              <a:rPr lang="en-US" b="1" dirty="0" smtClean="0">
                <a:solidFill>
                  <a:srgbClr val="002060"/>
                </a:solidFill>
              </a:rPr>
              <a:t>the plus sign next to each unit to see how many minutes the student spent in each section </a:t>
            </a:r>
            <a:endParaRPr lang="en-US" b="1" dirty="0">
              <a:solidFill>
                <a:srgbClr val="002060"/>
              </a:solidFill>
            </a:endParaRPr>
          </a:p>
        </p:txBody>
      </p:sp>
      <p:sp>
        <p:nvSpPr>
          <p:cNvPr id="8" name="Rectangle 3"/>
          <p:cNvSpPr>
            <a:spLocks noChangeArrowheads="1"/>
          </p:cNvSpPr>
          <p:nvPr/>
        </p:nvSpPr>
        <p:spPr bwMode="auto">
          <a:xfrm>
            <a:off x="2305736" y="2399104"/>
            <a:ext cx="3790263" cy="1639495"/>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2" name="Oval 1"/>
          <p:cNvSpPr/>
          <p:nvPr/>
        </p:nvSpPr>
        <p:spPr>
          <a:xfrm>
            <a:off x="1975412" y="1828800"/>
            <a:ext cx="386788" cy="304800"/>
          </a:xfrm>
          <a:prstGeom prst="ellipse">
            <a:avLst/>
          </a:prstGeom>
          <a:noFill/>
          <a:ln>
            <a:solidFill>
              <a:srgbClr val="FF0000"/>
            </a:solidFill>
          </a:ln>
          <a:effectLst>
            <a:glow rad="101600">
              <a:srgbClr val="C00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224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endParaRPr lang="en-US" sz="3600" dirty="0" smtClean="0"/>
          </a:p>
          <a:p>
            <a:pPr marL="0" indent="0" algn="ctr">
              <a:buNone/>
            </a:pPr>
            <a:r>
              <a:rPr lang="en-US" sz="3600" b="1" dirty="0" smtClean="0">
                <a:solidFill>
                  <a:srgbClr val="000066"/>
                </a:solidFill>
              </a:rPr>
              <a:t>Announcements </a:t>
            </a:r>
          </a:p>
          <a:p>
            <a:pPr marL="0" indent="0" algn="ctr">
              <a:buNone/>
            </a:pPr>
            <a:r>
              <a:rPr lang="en-US" sz="3600" b="1" dirty="0" smtClean="0">
                <a:solidFill>
                  <a:srgbClr val="000066"/>
                </a:solidFill>
              </a:rPr>
              <a:t>and Teacher Contact Information</a:t>
            </a:r>
            <a:endParaRPr lang="en-US" sz="3600" b="1" dirty="0">
              <a:solidFill>
                <a:srgbClr val="000066"/>
              </a:solidFill>
            </a:endParaRPr>
          </a:p>
        </p:txBody>
      </p:sp>
      <p:pic>
        <p:nvPicPr>
          <p:cNvPr id="6"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789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2008069" y="0"/>
            <a:ext cx="5181600" cy="838200"/>
          </a:xfrm>
          <a:solidFill>
            <a:schemeClr val="tx2"/>
          </a:solidFill>
        </p:spPr>
        <p:txBody>
          <a:bodyPr anchor="t" anchorCtr="0"/>
          <a:lstStyle/>
          <a:p>
            <a:pPr algn="ctr" eaLnBrk="1" hangingPunct="1"/>
            <a:r>
              <a:rPr lang="en-US" sz="2400" i="1" dirty="0" smtClean="0">
                <a:solidFill>
                  <a:srgbClr val="000066"/>
                </a:solidFill>
                <a:latin typeface="Arial" charset="0"/>
              </a:rPr>
              <a:t>Once in the class, click on the Weekly Assignment announcement.</a:t>
            </a:r>
            <a:r>
              <a:rPr lang="en-US" sz="2400" i="1" dirty="0" smtClean="0">
                <a:solidFill>
                  <a:srgbClr val="000066"/>
                </a:solidFill>
              </a:rPr>
              <a:t>  </a:t>
            </a:r>
          </a:p>
        </p:txBody>
      </p:sp>
      <p:pic>
        <p:nvPicPr>
          <p:cNvPr id="378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89957"/>
            <a:ext cx="9144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Oval 7"/>
          <p:cNvSpPr>
            <a:spLocks noChangeArrowheads="1"/>
          </p:cNvSpPr>
          <p:nvPr/>
        </p:nvSpPr>
        <p:spPr bwMode="auto">
          <a:xfrm>
            <a:off x="990600" y="2590800"/>
            <a:ext cx="1066800" cy="381000"/>
          </a:xfrm>
          <a:prstGeom prst="ellipse">
            <a:avLst/>
          </a:prstGeom>
          <a:noFill/>
          <a:ln w="28575" algn="ctr">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37896" name="Left Arrow 8"/>
          <p:cNvSpPr>
            <a:spLocks noChangeArrowheads="1"/>
          </p:cNvSpPr>
          <p:nvPr/>
        </p:nvSpPr>
        <p:spPr bwMode="auto">
          <a:xfrm>
            <a:off x="2133600" y="2590800"/>
            <a:ext cx="2209800" cy="381000"/>
          </a:xfrm>
          <a:prstGeom prst="leftArrow">
            <a:avLst>
              <a:gd name="adj1" fmla="val 50000"/>
              <a:gd name="adj2" fmla="val 49998"/>
            </a:avLst>
          </a:prstGeom>
          <a:solidFill>
            <a:srgbClr val="FF0000"/>
          </a:solidFill>
          <a:ln w="9525" algn="ctr">
            <a:solidFill>
              <a:srgbClr val="FF0000"/>
            </a:solidFill>
            <a:round/>
            <a:headEnd/>
            <a:tailEnd/>
          </a:ln>
        </p:spPr>
        <p:txBody>
          <a:bodyPr/>
          <a:lstStyle/>
          <a:p>
            <a:pPr eaLnBrk="0" fontAlgn="base" hangingPunct="0">
              <a:spcBef>
                <a:spcPct val="0"/>
              </a:spcBef>
              <a:spcAft>
                <a:spcPct val="0"/>
              </a:spcAft>
            </a:pPr>
            <a:endParaRPr lang="en-US" sz="2400" dirty="0" smtClean="0">
              <a:solidFill>
                <a:srgbClr val="000000"/>
              </a:solidFill>
            </a:endParaRPr>
          </a:p>
        </p:txBody>
      </p:sp>
      <p:sp>
        <p:nvSpPr>
          <p:cNvPr id="37897" name="Rectangle 9"/>
          <p:cNvSpPr>
            <a:spLocks noChangeArrowheads="1"/>
          </p:cNvSpPr>
          <p:nvPr/>
        </p:nvSpPr>
        <p:spPr bwMode="auto">
          <a:xfrm>
            <a:off x="0" y="3048000"/>
            <a:ext cx="914400" cy="381000"/>
          </a:xfrm>
          <a:prstGeom prst="rect">
            <a:avLst/>
          </a:prstGeom>
          <a:noFill/>
          <a:ln w="38100" algn="ctr">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37898" name="Down Arrow 10"/>
          <p:cNvSpPr>
            <a:spLocks noChangeArrowheads="1"/>
          </p:cNvSpPr>
          <p:nvPr/>
        </p:nvSpPr>
        <p:spPr bwMode="auto">
          <a:xfrm>
            <a:off x="266700" y="1017814"/>
            <a:ext cx="381000" cy="1905000"/>
          </a:xfrm>
          <a:prstGeom prst="downArrow">
            <a:avLst>
              <a:gd name="adj1" fmla="val 50000"/>
              <a:gd name="adj2" fmla="val 50000"/>
            </a:avLst>
          </a:prstGeom>
          <a:solidFill>
            <a:srgbClr val="FF0000"/>
          </a:solidFill>
          <a:ln w="9525" algn="ctr">
            <a:solidFill>
              <a:srgbClr val="FF0000"/>
            </a:solidFill>
            <a:round/>
            <a:headEnd/>
            <a:tailEnd/>
          </a:ln>
        </p:spPr>
        <p:txBody>
          <a:bodyPr/>
          <a:lstStyle/>
          <a:p>
            <a:pPr eaLnBrk="0" fontAlgn="base" hangingPunct="0">
              <a:spcBef>
                <a:spcPct val="0"/>
              </a:spcBef>
              <a:spcAft>
                <a:spcPct val="0"/>
              </a:spcAft>
            </a:pPr>
            <a:endParaRPr lang="en-US" sz="2400" dirty="0" smtClean="0">
              <a:solidFill>
                <a:srgbClr val="000000"/>
              </a:solidFill>
            </a:endParaRPr>
          </a:p>
        </p:txBody>
      </p:sp>
      <p:pic>
        <p:nvPicPr>
          <p:cNvPr id="10"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709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r="51442" b="1282"/>
          <a:stretch>
            <a:fillRect/>
          </a:stretch>
        </p:blipFill>
        <p:spPr bwMode="auto">
          <a:xfrm>
            <a:off x="0" y="8382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p:cNvSpPr>
            <a:spLocks noGrp="1" noChangeArrowheads="1"/>
          </p:cNvSpPr>
          <p:nvPr>
            <p:ph type="title"/>
          </p:nvPr>
        </p:nvSpPr>
        <p:spPr>
          <a:xfrm>
            <a:off x="1964526" y="152400"/>
            <a:ext cx="5111188" cy="609600"/>
          </a:xfrm>
        </p:spPr>
        <p:txBody>
          <a:bodyPr/>
          <a:lstStyle/>
          <a:p>
            <a:pPr algn="ctr" eaLnBrk="1" hangingPunct="1"/>
            <a:r>
              <a:rPr lang="en-US" sz="2400" dirty="0" smtClean="0">
                <a:solidFill>
                  <a:srgbClr val="000066"/>
                </a:solidFill>
                <a:latin typeface="Arial" charset="0"/>
              </a:rPr>
              <a:t>Locating the Teacher Contact Information</a:t>
            </a:r>
          </a:p>
        </p:txBody>
      </p:sp>
      <p:sp>
        <p:nvSpPr>
          <p:cNvPr id="38916" name="Rectangle 11"/>
          <p:cNvSpPr>
            <a:spLocks noChangeArrowheads="1"/>
          </p:cNvSpPr>
          <p:nvPr/>
        </p:nvSpPr>
        <p:spPr bwMode="auto">
          <a:xfrm>
            <a:off x="1676400" y="1905000"/>
            <a:ext cx="3657600" cy="1676400"/>
          </a:xfrm>
          <a:prstGeom prst="rect">
            <a:avLst/>
          </a:prstGeom>
          <a:noFill/>
          <a:ln w="38100" algn="ctr">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smtClean="0">
              <a:solidFill>
                <a:srgbClr val="000000"/>
              </a:solidFill>
            </a:endParaRPr>
          </a:p>
        </p:txBody>
      </p:sp>
      <p:sp>
        <p:nvSpPr>
          <p:cNvPr id="2" name="Rectangle 1"/>
          <p:cNvSpPr/>
          <p:nvPr/>
        </p:nvSpPr>
        <p:spPr>
          <a:xfrm>
            <a:off x="21771" y="2242457"/>
            <a:ext cx="1164772" cy="272143"/>
          </a:xfrm>
          <a:prstGeom prst="rect">
            <a:avLst/>
          </a:prstGeom>
          <a:noFill/>
          <a:ln>
            <a:solidFill>
              <a:srgbClr val="FF0000"/>
            </a:solidFill>
          </a:ln>
          <a:effectLst>
            <a:glow rad="101600">
              <a:srgbClr val="C00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912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93439" y="2057400"/>
            <a:ext cx="5016961" cy="1754326"/>
          </a:xfrm>
          <a:prstGeom prst="rect">
            <a:avLst/>
          </a:prstGeom>
        </p:spPr>
        <p:txBody>
          <a:bodyPr wrap="square">
            <a:spAutoFit/>
          </a:bodyPr>
          <a:lstStyle/>
          <a:p>
            <a:pPr algn="ctr"/>
            <a:r>
              <a:rPr lang="en-US" sz="3600" b="1" dirty="0" smtClean="0">
                <a:solidFill>
                  <a:srgbClr val="000066"/>
                </a:solidFill>
                <a:latin typeface="Arial" charset="0"/>
              </a:rPr>
              <a:t>Instructional Time </a:t>
            </a:r>
          </a:p>
          <a:p>
            <a:pPr algn="ctr"/>
            <a:r>
              <a:rPr lang="en-US" sz="3600" b="1" dirty="0" smtClean="0">
                <a:solidFill>
                  <a:srgbClr val="000066"/>
                </a:solidFill>
                <a:latin typeface="Arial" charset="0"/>
              </a:rPr>
              <a:t>and </a:t>
            </a:r>
          </a:p>
          <a:p>
            <a:pPr algn="ctr"/>
            <a:r>
              <a:rPr lang="en-US" sz="3600" b="1" dirty="0" smtClean="0">
                <a:solidFill>
                  <a:srgbClr val="000066"/>
                </a:solidFill>
                <a:latin typeface="Arial" charset="0"/>
              </a:rPr>
              <a:t>Logging Attendance</a:t>
            </a:r>
            <a:r>
              <a:rPr lang="en-US" sz="3600" dirty="0" smtClean="0">
                <a:solidFill>
                  <a:srgbClr val="000066"/>
                </a:solidFill>
                <a:latin typeface="Arial" charset="0"/>
              </a:rPr>
              <a:t> </a:t>
            </a:r>
            <a:endParaRPr lang="en-US" sz="3600" dirty="0"/>
          </a:p>
        </p:txBody>
      </p:sp>
    </p:spTree>
    <p:extLst>
      <p:ext uri="{BB962C8B-B14F-4D97-AF65-F5344CB8AC3E}">
        <p14:creationId xmlns:p14="http://schemas.microsoft.com/office/powerpoint/2010/main" val="2690614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8702"/>
            <a:ext cx="5486400" cy="929387"/>
          </a:xfrm>
        </p:spPr>
        <p:txBody>
          <a:bodyPr/>
          <a:lstStyle/>
          <a:p>
            <a:pPr algn="ctr"/>
            <a:r>
              <a:rPr lang="en-US" sz="2800" dirty="0" smtClean="0">
                <a:solidFill>
                  <a:srgbClr val="000066"/>
                </a:solidFill>
                <a:latin typeface="+mj-lt"/>
              </a:rPr>
              <a:t>I</a:t>
            </a:r>
            <a:r>
              <a:rPr lang="en-US" sz="2400" dirty="0" smtClean="0">
                <a:solidFill>
                  <a:srgbClr val="000066"/>
                </a:solidFill>
                <a:latin typeface="+mj-lt"/>
              </a:rPr>
              <a:t>nstructional Time</a:t>
            </a:r>
            <a:br>
              <a:rPr lang="en-US" sz="2400" dirty="0" smtClean="0">
                <a:solidFill>
                  <a:srgbClr val="000066"/>
                </a:solidFill>
                <a:latin typeface="+mj-lt"/>
              </a:rPr>
            </a:br>
            <a:endParaRPr lang="en-US" sz="1200" dirty="0">
              <a:solidFill>
                <a:srgbClr val="000066"/>
              </a:solidFill>
              <a:latin typeface="+mj-lt"/>
            </a:endParaRPr>
          </a:p>
        </p:txBody>
      </p:sp>
      <p:pic>
        <p:nvPicPr>
          <p:cNvPr id="8"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6314" y="914400"/>
            <a:ext cx="8240486" cy="830997"/>
          </a:xfrm>
          <a:prstGeom prst="rect">
            <a:avLst/>
          </a:prstGeom>
          <a:solidFill>
            <a:schemeClr val="accent6">
              <a:lumMod val="20000"/>
              <a:lumOff val="80000"/>
            </a:schemeClr>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cs typeface="Arial" charset="0"/>
              </a:rPr>
              <a:t>Kindergarten – 12</a:t>
            </a:r>
            <a:r>
              <a:rPr kumimoji="0" lang="en-US" sz="2400" b="1" i="0" u="none" strike="noStrike" kern="0" cap="none" spc="0" normalizeH="0" baseline="30000" noProof="0" dirty="0" smtClean="0">
                <a:ln>
                  <a:noFill/>
                </a:ln>
                <a:solidFill>
                  <a:srgbClr val="FF0000"/>
                </a:solidFill>
                <a:effectLst/>
                <a:uLnTx/>
                <a:uFillTx/>
                <a:cs typeface="Arial" charset="0"/>
              </a:rPr>
              <a:t>th</a:t>
            </a:r>
            <a:r>
              <a:rPr kumimoji="0" lang="en-US" sz="2400" b="1" i="0" u="none" strike="noStrike" kern="0" cap="none" spc="0" normalizeH="0" baseline="0" noProof="0" dirty="0" smtClean="0">
                <a:ln>
                  <a:noFill/>
                </a:ln>
                <a:solidFill>
                  <a:srgbClr val="FF0000"/>
                </a:solidFill>
                <a:effectLst/>
                <a:uLnTx/>
                <a:uFillTx/>
                <a:cs typeface="Arial" charset="0"/>
              </a:rPr>
              <a:t> Grade Need 1,098 Hours of Instruction – State Law</a:t>
            </a:r>
          </a:p>
        </p:txBody>
      </p:sp>
      <p:sp>
        <p:nvSpPr>
          <p:cNvPr id="7" name="TextBox 6"/>
          <p:cNvSpPr txBox="1"/>
          <p:nvPr/>
        </p:nvSpPr>
        <p:spPr>
          <a:xfrm>
            <a:off x="446314" y="2286000"/>
            <a:ext cx="8153400" cy="4401205"/>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smtClean="0">
                <a:solidFill>
                  <a:prstClr val="black"/>
                </a:solidFill>
                <a:cs typeface="Arial" charset="0"/>
              </a:rPr>
              <a:t>Your student </a:t>
            </a:r>
            <a:r>
              <a:rPr lang="en-US" sz="2000" b="1" dirty="0" smtClean="0">
                <a:solidFill>
                  <a:prstClr val="black"/>
                </a:solidFill>
                <a:cs typeface="Arial" charset="0"/>
              </a:rPr>
              <a:t>must</a:t>
            </a:r>
            <a:r>
              <a:rPr lang="en-US" sz="2000" dirty="0" smtClean="0">
                <a:solidFill>
                  <a:prstClr val="black"/>
                </a:solidFill>
                <a:cs typeface="Arial" charset="0"/>
              </a:rPr>
              <a:t> spend a minimum of </a:t>
            </a:r>
            <a:r>
              <a:rPr lang="en-US" sz="2000" b="1" dirty="0" smtClean="0">
                <a:solidFill>
                  <a:prstClr val="black"/>
                </a:solidFill>
                <a:cs typeface="Arial" charset="0"/>
              </a:rPr>
              <a:t>6</a:t>
            </a:r>
            <a:r>
              <a:rPr lang="en-US" sz="2000" dirty="0" smtClean="0">
                <a:solidFill>
                  <a:prstClr val="black"/>
                </a:solidFill>
                <a:cs typeface="Arial" charset="0"/>
              </a:rPr>
              <a:t> hours and </a:t>
            </a:r>
            <a:r>
              <a:rPr lang="en-US" sz="2000" b="1" dirty="0" smtClean="0">
                <a:solidFill>
                  <a:prstClr val="black"/>
                </a:solidFill>
                <a:cs typeface="Arial" charset="0"/>
              </a:rPr>
              <a:t>20</a:t>
            </a:r>
            <a:r>
              <a:rPr lang="en-US" sz="2000" dirty="0" smtClean="0">
                <a:solidFill>
                  <a:prstClr val="black"/>
                </a:solidFill>
                <a:cs typeface="Arial" charset="0"/>
              </a:rPr>
              <a:t> minutes per day on coursework.</a:t>
            </a:r>
          </a:p>
          <a:p>
            <a:pPr fontAlgn="base">
              <a:spcBef>
                <a:spcPct val="0"/>
              </a:spcBef>
              <a:spcAft>
                <a:spcPct val="0"/>
              </a:spcAft>
            </a:pPr>
            <a:endParaRPr lang="en-US" sz="2000" dirty="0" smtClean="0">
              <a:solidFill>
                <a:prstClr val="black"/>
              </a:solidFill>
              <a:cs typeface="Arial" charset="0"/>
            </a:endParaRPr>
          </a:p>
          <a:p>
            <a:pPr marL="285750" indent="-285750" fontAlgn="base">
              <a:spcBef>
                <a:spcPct val="0"/>
              </a:spcBef>
              <a:spcAft>
                <a:spcPct val="0"/>
              </a:spcAft>
              <a:buFont typeface="Arial" panose="020B0604020202020204" pitchFamily="34" charset="0"/>
              <a:buChar char="•"/>
            </a:pPr>
            <a:r>
              <a:rPr lang="en-US" sz="2000" dirty="0" smtClean="0">
                <a:solidFill>
                  <a:prstClr val="black"/>
                </a:solidFill>
                <a:cs typeface="Arial" charset="0"/>
              </a:rPr>
              <a:t>Students </a:t>
            </a:r>
            <a:r>
              <a:rPr lang="en-US" sz="2000" b="1" dirty="0" smtClean="0">
                <a:solidFill>
                  <a:prstClr val="black"/>
                </a:solidFill>
                <a:cs typeface="Arial" charset="0"/>
              </a:rPr>
              <a:t>must</a:t>
            </a:r>
            <a:r>
              <a:rPr lang="en-US" sz="2000" dirty="0" smtClean="0">
                <a:solidFill>
                  <a:prstClr val="black"/>
                </a:solidFill>
                <a:cs typeface="Arial" charset="0"/>
              </a:rPr>
              <a:t> attend homeroom sessions when scheduled.</a:t>
            </a:r>
          </a:p>
          <a:p>
            <a:pPr fontAlgn="base">
              <a:spcBef>
                <a:spcPct val="0"/>
              </a:spcBef>
              <a:spcAft>
                <a:spcPct val="0"/>
              </a:spcAft>
            </a:pPr>
            <a:endParaRPr lang="en-US" sz="2000" dirty="0" smtClean="0">
              <a:solidFill>
                <a:prstClr val="black"/>
              </a:solidFill>
              <a:cs typeface="Arial" charset="0"/>
            </a:endParaRPr>
          </a:p>
          <a:p>
            <a:pPr marL="285750" indent="-285750" fontAlgn="base">
              <a:spcBef>
                <a:spcPct val="0"/>
              </a:spcBef>
              <a:spcAft>
                <a:spcPct val="0"/>
              </a:spcAft>
              <a:buFont typeface="Arial" panose="020B0604020202020204" pitchFamily="34" charset="0"/>
              <a:buChar char="•"/>
            </a:pPr>
            <a:r>
              <a:rPr lang="en-US" sz="2000" dirty="0" smtClean="0">
                <a:solidFill>
                  <a:prstClr val="black"/>
                </a:solidFill>
                <a:cs typeface="Arial" charset="0"/>
              </a:rPr>
              <a:t>Students </a:t>
            </a:r>
            <a:r>
              <a:rPr lang="en-US" sz="2000" b="1" dirty="0" smtClean="0">
                <a:solidFill>
                  <a:prstClr val="black"/>
                </a:solidFill>
                <a:cs typeface="Arial" charset="0"/>
              </a:rPr>
              <a:t>must</a:t>
            </a:r>
            <a:r>
              <a:rPr lang="en-US" sz="2000" dirty="0" smtClean="0">
                <a:solidFill>
                  <a:prstClr val="black"/>
                </a:solidFill>
                <a:cs typeface="Arial" charset="0"/>
              </a:rPr>
              <a:t> attend live academic and support sessions when scheduled.</a:t>
            </a:r>
          </a:p>
          <a:p>
            <a:pPr fontAlgn="base">
              <a:spcBef>
                <a:spcPct val="0"/>
              </a:spcBef>
              <a:spcAft>
                <a:spcPct val="0"/>
              </a:spcAft>
            </a:pPr>
            <a:endParaRPr lang="en-US" sz="2000" dirty="0" smtClean="0">
              <a:solidFill>
                <a:prstClr val="black"/>
              </a:solidFill>
              <a:cs typeface="Arial" charset="0"/>
            </a:endParaRPr>
          </a:p>
          <a:p>
            <a:pPr marL="285750" indent="-285750" fontAlgn="base">
              <a:spcBef>
                <a:spcPct val="0"/>
              </a:spcBef>
              <a:spcAft>
                <a:spcPct val="0"/>
              </a:spcAft>
              <a:buFont typeface="Arial" panose="020B0604020202020204" pitchFamily="34" charset="0"/>
              <a:buChar char="•"/>
            </a:pPr>
            <a:r>
              <a:rPr lang="en-US" sz="2000" dirty="0" smtClean="0">
                <a:solidFill>
                  <a:prstClr val="black"/>
                </a:solidFill>
                <a:cs typeface="Arial" charset="0"/>
              </a:rPr>
              <a:t>You </a:t>
            </a:r>
            <a:r>
              <a:rPr lang="en-US" sz="2000" b="1" dirty="0" smtClean="0">
                <a:solidFill>
                  <a:prstClr val="black"/>
                </a:solidFill>
                <a:cs typeface="Arial" charset="0"/>
              </a:rPr>
              <a:t>must</a:t>
            </a:r>
            <a:r>
              <a:rPr lang="en-US" sz="2000" dirty="0" smtClean="0">
                <a:solidFill>
                  <a:prstClr val="black"/>
                </a:solidFill>
                <a:cs typeface="Arial" charset="0"/>
              </a:rPr>
              <a:t> login and record attendance every day!</a:t>
            </a:r>
          </a:p>
          <a:p>
            <a:endParaRPr lang="en-US" sz="2000" dirty="0" smtClean="0">
              <a:solidFill>
                <a:srgbClr val="000000"/>
              </a:solidFill>
            </a:endParaRPr>
          </a:p>
          <a:p>
            <a:r>
              <a:rPr lang="en-US" sz="2000" dirty="0" smtClean="0">
                <a:solidFill>
                  <a:srgbClr val="000000"/>
                </a:solidFill>
              </a:rPr>
              <a:t>Students </a:t>
            </a:r>
            <a:r>
              <a:rPr lang="en-US" sz="2000" dirty="0">
                <a:solidFill>
                  <a:srgbClr val="000000"/>
                </a:solidFill>
              </a:rPr>
              <a:t>are required to follow the school calendar. Instructional time can be entered on any day (e.g., weekends, holidays, etc.). </a:t>
            </a:r>
          </a:p>
          <a:p>
            <a:r>
              <a:rPr lang="en-US" sz="2000" dirty="0">
                <a:solidFill>
                  <a:srgbClr val="000000"/>
                </a:solidFill>
              </a:rPr>
              <a:t>Students are expected to log into the OLS (K-8) LMS (9-12) each scheduled school calendar day. </a:t>
            </a:r>
            <a:endParaRPr lang="en-US" sz="2000" dirty="0">
              <a:solidFill>
                <a:prstClr val="black"/>
              </a:solidFill>
              <a:cs typeface="Arial" charset="0"/>
            </a:endParaRPr>
          </a:p>
        </p:txBody>
      </p:sp>
    </p:spTree>
    <p:extLst>
      <p:ext uri="{BB962C8B-B14F-4D97-AF65-F5344CB8AC3E}">
        <p14:creationId xmlns:p14="http://schemas.microsoft.com/office/powerpoint/2010/main" val="190368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82246"/>
            <a:ext cx="4419600" cy="646193"/>
          </a:xfrm>
        </p:spPr>
        <p:txBody>
          <a:bodyPr/>
          <a:lstStyle/>
          <a:p>
            <a:pPr algn="ctr"/>
            <a:r>
              <a:rPr lang="en-US" sz="3200" dirty="0" smtClean="0">
                <a:solidFill>
                  <a:srgbClr val="000066"/>
                </a:solidFill>
              </a:rPr>
              <a:t>Agenda</a:t>
            </a:r>
            <a:endParaRPr lang="en-US" sz="3200" dirty="0"/>
          </a:p>
        </p:txBody>
      </p:sp>
      <p:pic>
        <p:nvPicPr>
          <p:cNvPr id="3"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990600"/>
            <a:ext cx="8534400" cy="4862870"/>
          </a:xfrm>
          <a:prstGeom prst="rect">
            <a:avLst/>
          </a:prstGeom>
        </p:spPr>
        <p:txBody>
          <a:bodyPr wrap="square">
            <a:spAutoFit/>
          </a:bodyPr>
          <a:lstStyle/>
          <a:p>
            <a:pPr marL="173038" lvl="0" indent="-173038" defTabSz="457200">
              <a:spcBef>
                <a:spcPts val="600"/>
              </a:spcBef>
              <a:spcAft>
                <a:spcPts val="600"/>
              </a:spcAft>
              <a:buClr>
                <a:srgbClr val="000066"/>
              </a:buClr>
              <a:buFont typeface="Arial"/>
              <a:buChar char="•"/>
            </a:pPr>
            <a:r>
              <a:rPr lang="en-US" sz="2200" dirty="0">
                <a:solidFill>
                  <a:srgbClr val="000066"/>
                </a:solidFill>
              </a:rPr>
              <a:t>Strong Start </a:t>
            </a:r>
            <a:r>
              <a:rPr lang="en-US" sz="2200" dirty="0" smtClean="0">
                <a:solidFill>
                  <a:srgbClr val="000066"/>
                </a:solidFill>
              </a:rPr>
              <a:t>Website</a:t>
            </a:r>
          </a:p>
          <a:p>
            <a:pPr marL="173038" lvl="0" indent="-173038" defTabSz="457200">
              <a:spcBef>
                <a:spcPts val="600"/>
              </a:spcBef>
              <a:spcAft>
                <a:spcPts val="600"/>
              </a:spcAft>
              <a:buClr>
                <a:srgbClr val="000066"/>
              </a:buClr>
              <a:buFont typeface="Arial"/>
              <a:buChar char="•"/>
            </a:pPr>
            <a:r>
              <a:rPr lang="en-US" sz="2200" dirty="0" smtClean="0">
                <a:solidFill>
                  <a:srgbClr val="000066"/>
                </a:solidFill>
              </a:rPr>
              <a:t>Strong Start Strong Finish Locations</a:t>
            </a:r>
          </a:p>
          <a:p>
            <a:pPr marL="173038" lvl="0" indent="-173038" defTabSz="457200">
              <a:spcBef>
                <a:spcPts val="600"/>
              </a:spcBef>
              <a:spcAft>
                <a:spcPts val="600"/>
              </a:spcAft>
              <a:buClr>
                <a:srgbClr val="000066"/>
              </a:buClr>
              <a:buFont typeface="Arial"/>
              <a:buChar char="•"/>
            </a:pPr>
            <a:r>
              <a:rPr lang="en-US" sz="2200" dirty="0" smtClean="0">
                <a:solidFill>
                  <a:srgbClr val="000066"/>
                </a:solidFill>
              </a:rPr>
              <a:t>Michigan State Testing Dates (Required to Attend)</a:t>
            </a:r>
            <a:endParaRPr lang="en-US" sz="2200" dirty="0">
              <a:solidFill>
                <a:srgbClr val="000066"/>
              </a:solidFill>
            </a:endParaRPr>
          </a:p>
          <a:p>
            <a:pPr marL="173038" lvl="0" indent="-173038" defTabSz="457200">
              <a:spcBef>
                <a:spcPts val="600"/>
              </a:spcBef>
              <a:spcAft>
                <a:spcPts val="600"/>
              </a:spcAft>
              <a:buClr>
                <a:srgbClr val="000066"/>
              </a:buClr>
              <a:buFont typeface="Arial"/>
              <a:buChar char="•"/>
            </a:pPr>
            <a:r>
              <a:rPr lang="en-US" sz="2200" dirty="0" smtClean="0">
                <a:solidFill>
                  <a:srgbClr val="000066"/>
                </a:solidFill>
              </a:rPr>
              <a:t>Setting </a:t>
            </a:r>
            <a:r>
              <a:rPr lang="en-US" sz="2200" dirty="0">
                <a:solidFill>
                  <a:srgbClr val="000066"/>
                </a:solidFill>
              </a:rPr>
              <a:t>up the student account</a:t>
            </a:r>
          </a:p>
          <a:p>
            <a:pPr marL="173038" lvl="0" indent="-173038" defTabSz="457200">
              <a:spcBef>
                <a:spcPts val="600"/>
              </a:spcBef>
              <a:spcAft>
                <a:spcPts val="600"/>
              </a:spcAft>
              <a:buClr>
                <a:srgbClr val="000066"/>
              </a:buClr>
              <a:buFont typeface="Arial"/>
              <a:buChar char="•"/>
            </a:pPr>
            <a:r>
              <a:rPr lang="en-US" sz="2200" dirty="0">
                <a:solidFill>
                  <a:srgbClr val="000066"/>
                </a:solidFill>
              </a:rPr>
              <a:t>Accessing Courses </a:t>
            </a:r>
            <a:endParaRPr lang="en-US" sz="2200" dirty="0" smtClean="0">
              <a:solidFill>
                <a:srgbClr val="000066"/>
              </a:solidFill>
            </a:endParaRPr>
          </a:p>
          <a:p>
            <a:pPr marL="173038" indent="-173038" defTabSz="457200">
              <a:spcBef>
                <a:spcPts val="600"/>
              </a:spcBef>
              <a:spcAft>
                <a:spcPts val="600"/>
              </a:spcAft>
              <a:buClr>
                <a:srgbClr val="000066"/>
              </a:buClr>
              <a:buFont typeface="Arial"/>
              <a:buChar char="•"/>
            </a:pPr>
            <a:r>
              <a:rPr lang="en-US" sz="2200" dirty="0">
                <a:solidFill>
                  <a:srgbClr val="000066"/>
                </a:solidFill>
              </a:rPr>
              <a:t>Online Learning Course </a:t>
            </a:r>
          </a:p>
          <a:p>
            <a:pPr marL="173038" lvl="0" indent="-173038" defTabSz="457200">
              <a:spcBef>
                <a:spcPts val="600"/>
              </a:spcBef>
              <a:spcAft>
                <a:spcPts val="600"/>
              </a:spcAft>
              <a:buClr>
                <a:srgbClr val="000066"/>
              </a:buClr>
              <a:buFont typeface="Arial"/>
              <a:buChar char="•"/>
            </a:pPr>
            <a:r>
              <a:rPr lang="en-US" sz="2200" dirty="0" smtClean="0">
                <a:solidFill>
                  <a:srgbClr val="000066"/>
                </a:solidFill>
              </a:rPr>
              <a:t>Attendance</a:t>
            </a:r>
            <a:endParaRPr lang="en-US" sz="2200" dirty="0">
              <a:solidFill>
                <a:srgbClr val="000066"/>
              </a:solidFill>
            </a:endParaRPr>
          </a:p>
          <a:p>
            <a:pPr marL="173038" lvl="0" indent="-173038" defTabSz="457200">
              <a:spcBef>
                <a:spcPts val="600"/>
              </a:spcBef>
              <a:spcAft>
                <a:spcPts val="600"/>
              </a:spcAft>
              <a:buClr>
                <a:srgbClr val="000066"/>
              </a:buClr>
              <a:buFont typeface="Arial"/>
              <a:buChar char="•"/>
            </a:pPr>
            <a:r>
              <a:rPr lang="en-US" sz="2200" dirty="0">
                <a:solidFill>
                  <a:srgbClr val="000066"/>
                </a:solidFill>
              </a:rPr>
              <a:t>Student Home Page</a:t>
            </a:r>
          </a:p>
          <a:p>
            <a:pPr marL="173038" lvl="0" indent="-173038" defTabSz="457200">
              <a:spcBef>
                <a:spcPts val="600"/>
              </a:spcBef>
              <a:spcAft>
                <a:spcPts val="600"/>
              </a:spcAft>
              <a:buClr>
                <a:srgbClr val="000066"/>
              </a:buClr>
              <a:buFont typeface="Arial"/>
              <a:buChar char="•"/>
            </a:pPr>
            <a:r>
              <a:rPr lang="en-US" sz="2200" dirty="0" smtClean="0">
                <a:solidFill>
                  <a:srgbClr val="000066"/>
                </a:solidFill>
              </a:rPr>
              <a:t>Scantron</a:t>
            </a:r>
            <a:endParaRPr lang="en-US" sz="2200" dirty="0">
              <a:solidFill>
                <a:srgbClr val="000066"/>
              </a:solidFill>
            </a:endParaRPr>
          </a:p>
          <a:p>
            <a:pPr marL="173038" lvl="0" indent="-173038" defTabSz="457200">
              <a:spcBef>
                <a:spcPts val="600"/>
              </a:spcBef>
              <a:spcAft>
                <a:spcPts val="600"/>
              </a:spcAft>
              <a:buClr>
                <a:srgbClr val="000066"/>
              </a:buClr>
              <a:buFont typeface="Arial"/>
              <a:buChar char="•"/>
            </a:pPr>
            <a:r>
              <a:rPr lang="en-US" sz="2200" dirty="0">
                <a:solidFill>
                  <a:srgbClr val="000066"/>
                </a:solidFill>
              </a:rPr>
              <a:t>Study Island</a:t>
            </a:r>
          </a:p>
        </p:txBody>
      </p:sp>
    </p:spTree>
    <p:extLst>
      <p:ext uri="{BB962C8B-B14F-4D97-AF65-F5344CB8AC3E}">
        <p14:creationId xmlns:p14="http://schemas.microsoft.com/office/powerpoint/2010/main" val="3073841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33742"/>
            <a:ext cx="5486400" cy="609600"/>
          </a:xfrm>
        </p:spPr>
        <p:txBody>
          <a:bodyPr/>
          <a:lstStyle/>
          <a:p>
            <a:pPr algn="ctr"/>
            <a:r>
              <a:rPr lang="en-US" sz="2800" dirty="0" smtClean="0">
                <a:solidFill>
                  <a:srgbClr val="000066"/>
                </a:solidFill>
                <a:latin typeface="+mj-lt"/>
              </a:rPr>
              <a:t/>
            </a:r>
            <a:br>
              <a:rPr lang="en-US" sz="2800" dirty="0" smtClean="0">
                <a:solidFill>
                  <a:srgbClr val="000066"/>
                </a:solidFill>
                <a:latin typeface="+mj-lt"/>
              </a:rPr>
            </a:br>
            <a:r>
              <a:rPr lang="en-US" sz="2800" dirty="0" smtClean="0">
                <a:solidFill>
                  <a:srgbClr val="000066"/>
                </a:solidFill>
                <a:latin typeface="+mj-lt"/>
              </a:rPr>
              <a:t/>
            </a:r>
            <a:br>
              <a:rPr lang="en-US" sz="2800" dirty="0" smtClean="0">
                <a:solidFill>
                  <a:srgbClr val="000066"/>
                </a:solidFill>
                <a:latin typeface="+mj-lt"/>
              </a:rPr>
            </a:br>
            <a:r>
              <a:rPr lang="en-US" sz="2800" dirty="0">
                <a:solidFill>
                  <a:srgbClr val="000066"/>
                </a:solidFill>
                <a:latin typeface="+mj-lt"/>
              </a:rPr>
              <a:t/>
            </a:r>
            <a:br>
              <a:rPr lang="en-US" sz="2800" dirty="0">
                <a:solidFill>
                  <a:srgbClr val="000066"/>
                </a:solidFill>
                <a:latin typeface="+mj-lt"/>
              </a:rPr>
            </a:br>
            <a:r>
              <a:rPr lang="en-US" sz="2800" dirty="0" smtClean="0">
                <a:solidFill>
                  <a:srgbClr val="000066"/>
                </a:solidFill>
                <a:latin typeface="+mj-lt"/>
              </a:rPr>
              <a:t/>
            </a:r>
            <a:br>
              <a:rPr lang="en-US" sz="2800" dirty="0" smtClean="0">
                <a:solidFill>
                  <a:srgbClr val="000066"/>
                </a:solidFill>
                <a:latin typeface="+mj-lt"/>
              </a:rPr>
            </a:br>
            <a:r>
              <a:rPr lang="en-US" sz="2800" dirty="0">
                <a:solidFill>
                  <a:srgbClr val="000066"/>
                </a:solidFill>
                <a:latin typeface="+mj-lt"/>
              </a:rPr>
              <a:t/>
            </a:r>
            <a:br>
              <a:rPr lang="en-US" sz="2800" dirty="0">
                <a:solidFill>
                  <a:srgbClr val="000066"/>
                </a:solidFill>
                <a:latin typeface="+mj-lt"/>
              </a:rPr>
            </a:br>
            <a:r>
              <a:rPr lang="en-US" sz="2800" dirty="0" smtClean="0">
                <a:solidFill>
                  <a:srgbClr val="000066"/>
                </a:solidFill>
                <a:latin typeface="+mj-lt"/>
              </a:rPr>
              <a:t/>
            </a:r>
            <a:br>
              <a:rPr lang="en-US" sz="2800" dirty="0" smtClean="0">
                <a:solidFill>
                  <a:srgbClr val="000066"/>
                </a:solidFill>
                <a:latin typeface="+mj-lt"/>
              </a:rPr>
            </a:br>
            <a:r>
              <a:rPr lang="en-US" sz="2400" dirty="0" smtClean="0">
                <a:solidFill>
                  <a:srgbClr val="000066"/>
                </a:solidFill>
                <a:latin typeface="+mj-lt"/>
              </a:rPr>
              <a:t>Attendance and Truancy </a:t>
            </a:r>
            <a:br>
              <a:rPr lang="en-US" sz="2400" dirty="0" smtClean="0">
                <a:solidFill>
                  <a:srgbClr val="000066"/>
                </a:solidFill>
                <a:latin typeface="+mj-lt"/>
              </a:rPr>
            </a:br>
            <a:endParaRPr lang="en-US" sz="1800" dirty="0">
              <a:solidFill>
                <a:srgbClr val="000066"/>
              </a:solidFill>
              <a:latin typeface="+mj-lt"/>
            </a:endParaRPr>
          </a:p>
        </p:txBody>
      </p:sp>
      <p:pic>
        <p:nvPicPr>
          <p:cNvPr id="8"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710625"/>
            <a:ext cx="8229600" cy="5139869"/>
          </a:xfrm>
          <a:prstGeom prst="rect">
            <a:avLst/>
          </a:prstGeom>
          <a:noFill/>
        </p:spPr>
        <p:txBody>
          <a:bodyPr wrap="square" rtlCol="0">
            <a:spAutoFit/>
          </a:bodyPr>
          <a:lstStyle/>
          <a:p>
            <a:pPr fontAlgn="base">
              <a:spcBef>
                <a:spcPct val="0"/>
              </a:spcBef>
              <a:spcAft>
                <a:spcPct val="0"/>
              </a:spcAft>
            </a:pPr>
            <a:endParaRPr lang="en-US" sz="1600" dirty="0" smtClean="0">
              <a:solidFill>
                <a:srgbClr val="FF0000"/>
              </a:solidFill>
              <a:latin typeface="Calibri"/>
              <a:cs typeface="Arial" charset="0"/>
            </a:endParaRPr>
          </a:p>
          <a:p>
            <a:pPr algn="ctr" fontAlgn="base">
              <a:spcBef>
                <a:spcPct val="0"/>
              </a:spcBef>
              <a:spcAft>
                <a:spcPct val="0"/>
              </a:spcAft>
            </a:pPr>
            <a:r>
              <a:rPr lang="en-US" sz="2800" dirty="0" smtClean="0">
                <a:solidFill>
                  <a:prstClr val="black"/>
                </a:solidFill>
                <a:cs typeface="Arial" charset="0"/>
              </a:rPr>
              <a:t>We, as well as the Michigan Department of Education, take your student’s attendance very seriously.  Students achieve when they are present and engaged in the learning.  </a:t>
            </a:r>
          </a:p>
          <a:p>
            <a:pPr algn="ctr" fontAlgn="base">
              <a:spcBef>
                <a:spcPct val="0"/>
              </a:spcBef>
              <a:spcAft>
                <a:spcPct val="0"/>
              </a:spcAft>
            </a:pPr>
            <a:endParaRPr lang="en-US" sz="1400" dirty="0" smtClean="0">
              <a:solidFill>
                <a:prstClr val="black"/>
              </a:solidFill>
              <a:cs typeface="Arial" charset="0"/>
            </a:endParaRPr>
          </a:p>
          <a:p>
            <a:pPr algn="ctr" fontAlgn="base">
              <a:spcBef>
                <a:spcPct val="0"/>
              </a:spcBef>
              <a:spcAft>
                <a:spcPct val="0"/>
              </a:spcAft>
            </a:pPr>
            <a:r>
              <a:rPr lang="en-US" sz="3200" b="1" dirty="0" smtClean="0">
                <a:solidFill>
                  <a:prstClr val="black"/>
                </a:solidFill>
                <a:cs typeface="Arial" charset="0"/>
              </a:rPr>
              <a:t>YOU MUST LOGIN EVERY DAY!</a:t>
            </a:r>
          </a:p>
          <a:p>
            <a:pPr fontAlgn="base">
              <a:spcBef>
                <a:spcPct val="0"/>
              </a:spcBef>
              <a:spcAft>
                <a:spcPct val="0"/>
              </a:spcAft>
            </a:pPr>
            <a:endParaRPr lang="en-US" sz="1400" dirty="0">
              <a:solidFill>
                <a:prstClr val="black"/>
              </a:solidFill>
              <a:cs typeface="Arial" charset="0"/>
            </a:endParaRPr>
          </a:p>
          <a:p>
            <a:pPr algn="ctr" fontAlgn="base">
              <a:spcBef>
                <a:spcPct val="0"/>
              </a:spcBef>
              <a:spcAft>
                <a:spcPct val="0"/>
              </a:spcAft>
            </a:pPr>
            <a:r>
              <a:rPr lang="en-US" sz="2800" b="1" dirty="0" smtClean="0">
                <a:solidFill>
                  <a:srgbClr val="00B050"/>
                </a:solidFill>
                <a:cs typeface="Arial" charset="0"/>
              </a:rPr>
              <a:t>5 Absences = Letter</a:t>
            </a:r>
          </a:p>
          <a:p>
            <a:pPr algn="ctr" fontAlgn="base">
              <a:spcBef>
                <a:spcPct val="0"/>
              </a:spcBef>
              <a:spcAft>
                <a:spcPct val="0"/>
              </a:spcAft>
            </a:pPr>
            <a:r>
              <a:rPr lang="en-US" sz="2800" b="1" dirty="0" smtClean="0">
                <a:solidFill>
                  <a:srgbClr val="FFC000"/>
                </a:solidFill>
                <a:cs typeface="Arial" charset="0"/>
              </a:rPr>
              <a:t>8 Absences = Meet with Admin/Teacher to develop a Success Plan</a:t>
            </a:r>
          </a:p>
          <a:p>
            <a:pPr algn="ctr" fontAlgn="base">
              <a:spcBef>
                <a:spcPct val="0"/>
              </a:spcBef>
              <a:spcAft>
                <a:spcPct val="0"/>
              </a:spcAft>
            </a:pPr>
            <a:r>
              <a:rPr lang="en-US" sz="2800" b="1" dirty="0" smtClean="0">
                <a:solidFill>
                  <a:srgbClr val="FF0000"/>
                </a:solidFill>
                <a:cs typeface="Arial" charset="0"/>
              </a:rPr>
              <a:t>10 Absences = Truancy Proceedings/Possible withdrawal from MGLVA</a:t>
            </a:r>
          </a:p>
        </p:txBody>
      </p:sp>
    </p:spTree>
    <p:extLst>
      <p:ext uri="{BB962C8B-B14F-4D97-AF65-F5344CB8AC3E}">
        <p14:creationId xmlns:p14="http://schemas.microsoft.com/office/powerpoint/2010/main" val="243708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8702"/>
            <a:ext cx="5486400" cy="929387"/>
          </a:xfrm>
        </p:spPr>
        <p:txBody>
          <a:bodyPr/>
          <a:lstStyle/>
          <a:p>
            <a:pPr algn="ctr"/>
            <a:r>
              <a:rPr lang="en-US" sz="1600" dirty="0" smtClean="0">
                <a:solidFill>
                  <a:srgbClr val="000066"/>
                </a:solidFill>
                <a:latin typeface="+mj-lt"/>
              </a:rPr>
              <a:t>2014 – 2015 School Year</a:t>
            </a:r>
            <a:r>
              <a:rPr lang="en-US" sz="2800" dirty="0" smtClean="0">
                <a:solidFill>
                  <a:srgbClr val="000066"/>
                </a:solidFill>
                <a:latin typeface="+mj-lt"/>
              </a:rPr>
              <a:t/>
            </a:r>
            <a:br>
              <a:rPr lang="en-US" sz="2800" dirty="0" smtClean="0">
                <a:solidFill>
                  <a:srgbClr val="000066"/>
                </a:solidFill>
                <a:latin typeface="+mj-lt"/>
              </a:rPr>
            </a:br>
            <a:r>
              <a:rPr lang="en-US" sz="2400" dirty="0" smtClean="0">
                <a:solidFill>
                  <a:srgbClr val="000066"/>
                </a:solidFill>
                <a:latin typeface="+mj-lt"/>
              </a:rPr>
              <a:t>Academic Calendar</a:t>
            </a:r>
            <a:br>
              <a:rPr lang="en-US" sz="2400" dirty="0" smtClean="0">
                <a:solidFill>
                  <a:srgbClr val="000066"/>
                </a:solidFill>
                <a:latin typeface="+mj-lt"/>
              </a:rPr>
            </a:br>
            <a:r>
              <a:rPr lang="en-US" sz="1200" dirty="0" smtClean="0">
                <a:solidFill>
                  <a:srgbClr val="000066"/>
                </a:solidFill>
                <a:latin typeface="+mj-lt"/>
              </a:rPr>
              <a:t>* Subject to change</a:t>
            </a:r>
            <a:endParaRPr lang="en-US" sz="1200" dirty="0">
              <a:solidFill>
                <a:srgbClr val="000066"/>
              </a:solidFill>
              <a:latin typeface="+mj-lt"/>
            </a:endParaRPr>
          </a:p>
        </p:txBody>
      </p:sp>
      <p:pic>
        <p:nvPicPr>
          <p:cNvPr id="8"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284634484"/>
              </p:ext>
            </p:extLst>
          </p:nvPr>
        </p:nvGraphicFramePr>
        <p:xfrm>
          <a:off x="1143000" y="1295400"/>
          <a:ext cx="6705600" cy="4830851"/>
        </p:xfrm>
        <a:graphic>
          <a:graphicData uri="http://schemas.openxmlformats.org/drawingml/2006/table">
            <a:tbl>
              <a:tblPr firstRow="1" firstCol="1" bandRow="1">
                <a:tableStyleId>{5C22544A-7EE6-4342-B048-85BDC9FD1C3A}</a:tableStyleId>
              </a:tblPr>
              <a:tblGrid>
                <a:gridCol w="1989386"/>
                <a:gridCol w="4716214"/>
              </a:tblGrid>
              <a:tr h="210037">
                <a:tc>
                  <a:txBody>
                    <a:bodyPr/>
                    <a:lstStyle/>
                    <a:p>
                      <a:pPr marL="0" marR="0">
                        <a:lnSpc>
                          <a:spcPct val="115000"/>
                        </a:lnSpc>
                        <a:spcBef>
                          <a:spcPts val="0"/>
                        </a:spcBef>
                        <a:spcAft>
                          <a:spcPts val="0"/>
                        </a:spcAft>
                      </a:pPr>
                      <a:r>
                        <a:rPr lang="en-US" sz="1100" dirty="0">
                          <a:effectLst/>
                        </a:rPr>
                        <a:t>September 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First Day of School</a:t>
                      </a:r>
                      <a:endParaRPr lang="en-US" sz="1100" dirty="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dirty="0">
                          <a:effectLst/>
                        </a:rPr>
                        <a:t>October 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Pupil Count</a:t>
                      </a:r>
                      <a:endParaRPr lang="en-US" sz="1100" dirty="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October 22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Teacher Professional Development</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November 26-28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Thanksgiving Break</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dirty="0">
                          <a:effectLst/>
                        </a:rPr>
                        <a:t>December 4</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Teacher Professional Development</a:t>
                      </a:r>
                      <a:endParaRPr lang="en-US" sz="1100" dirty="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December 22-Jan. 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Winter Break</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January 19</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Martin Luther King, Jr. Holiday</a:t>
                      </a:r>
                      <a:endParaRPr lang="en-US" sz="1100" dirty="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January 21-23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Exams – 1</a:t>
                      </a:r>
                      <a:r>
                        <a:rPr lang="en-US" sz="1100" baseline="30000" smtClean="0">
                          <a:effectLst/>
                        </a:rPr>
                        <a:t>st</a:t>
                      </a:r>
                      <a:r>
                        <a:rPr lang="en-US" sz="1100" smtClean="0">
                          <a:effectLst/>
                        </a:rPr>
                        <a:t> Semester</a:t>
                      </a:r>
                      <a:endParaRPr lang="en-US" sz="1100" dirty="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January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1</a:t>
                      </a:r>
                      <a:r>
                        <a:rPr lang="en-US" sz="1100" baseline="30000" smtClean="0">
                          <a:effectLst/>
                        </a:rPr>
                        <a:t>st</a:t>
                      </a:r>
                      <a:r>
                        <a:rPr lang="en-US" sz="1100" smtClean="0">
                          <a:effectLst/>
                        </a:rPr>
                        <a:t> Semester Ends</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January 26-27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Semester Break</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dirty="0">
                          <a:effectLst/>
                        </a:rPr>
                        <a:t>January 28</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First Day of 2</a:t>
                      </a:r>
                      <a:r>
                        <a:rPr lang="en-US" sz="1100" baseline="30000" smtClean="0">
                          <a:effectLst/>
                        </a:rPr>
                        <a:t>nd</a:t>
                      </a:r>
                      <a:r>
                        <a:rPr lang="en-US" sz="1100" smtClean="0">
                          <a:effectLst/>
                        </a:rPr>
                        <a:t> Semester</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dirty="0">
                          <a:effectLst/>
                        </a:rPr>
                        <a:t>February 11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Pupil Count</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dirty="0">
                          <a:effectLst/>
                        </a:rPr>
                        <a:t>February 13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Presidents Day</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February 20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Teacher Professional Development</a:t>
                      </a:r>
                      <a:endParaRPr lang="en-US" sz="1100" dirty="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March</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Required State Testing</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April 3-10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Spring Break</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May 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Teacher Professional Development</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May 25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No School – Memorial Day</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June 3-5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Exams – 2</a:t>
                      </a:r>
                      <a:r>
                        <a:rPr lang="en-US" sz="1100" baseline="30000" smtClean="0">
                          <a:effectLst/>
                        </a:rPr>
                        <a:t>nd</a:t>
                      </a:r>
                      <a:r>
                        <a:rPr lang="en-US" sz="1100" smtClean="0">
                          <a:effectLst/>
                        </a:rPr>
                        <a:t> Semester for Seniors</a:t>
                      </a:r>
                      <a:endParaRPr lang="en-US" sz="110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dirty="0">
                          <a:effectLst/>
                        </a:rPr>
                        <a:t>June 5</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effectLst/>
                        </a:rPr>
                        <a:t>Last Day of School for Seniors</a:t>
                      </a:r>
                      <a:endParaRPr lang="en-US" sz="1100" dirty="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June 9-11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Exams – 2</a:t>
                      </a:r>
                      <a:r>
                        <a:rPr lang="en-US" sz="1100" baseline="30000" dirty="0" smtClean="0">
                          <a:effectLst/>
                        </a:rPr>
                        <a:t>nd</a:t>
                      </a:r>
                      <a:r>
                        <a:rPr lang="en-US" sz="1100" dirty="0" smtClean="0">
                          <a:effectLst/>
                        </a:rPr>
                        <a:t> Semester for underclassmen</a:t>
                      </a:r>
                      <a:endParaRPr lang="en-US" sz="1100" dirty="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a:effectLst/>
                        </a:rPr>
                        <a:t>June 11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Last Day of School</a:t>
                      </a:r>
                      <a:endParaRPr lang="en-US" sz="1100" dirty="0">
                        <a:effectLst/>
                        <a:latin typeface="Calibri"/>
                        <a:ea typeface="Calibri"/>
                        <a:cs typeface="Times New Roman"/>
                      </a:endParaRPr>
                    </a:p>
                  </a:txBody>
                  <a:tcPr marL="68580" marR="68580" marT="0" marB="0"/>
                </a:tc>
              </a:tr>
              <a:tr h="210037">
                <a:tc>
                  <a:txBody>
                    <a:bodyPr/>
                    <a:lstStyle/>
                    <a:p>
                      <a:pPr marL="0" marR="0">
                        <a:lnSpc>
                          <a:spcPct val="115000"/>
                        </a:lnSpc>
                        <a:spcBef>
                          <a:spcPts val="0"/>
                        </a:spcBef>
                        <a:spcAft>
                          <a:spcPts val="0"/>
                        </a:spcAft>
                      </a:pPr>
                      <a:r>
                        <a:rPr lang="en-US" sz="1100" dirty="0">
                          <a:effectLst/>
                        </a:rPr>
                        <a:t>June 13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High School Graduation</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7895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82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Line 5"/>
          <p:cNvSpPr>
            <a:spLocks noChangeShapeType="1"/>
          </p:cNvSpPr>
          <p:nvPr/>
        </p:nvSpPr>
        <p:spPr bwMode="auto">
          <a:xfrm flipH="1">
            <a:off x="3733800" y="2743200"/>
            <a:ext cx="12954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smtClean="0">
              <a:solidFill>
                <a:srgbClr val="000000"/>
              </a:solidFill>
            </a:endParaRPr>
          </a:p>
        </p:txBody>
      </p:sp>
      <p:sp>
        <p:nvSpPr>
          <p:cNvPr id="43012" name="Rectangle 2"/>
          <p:cNvSpPr>
            <a:spLocks noGrp="1" noChangeArrowheads="1"/>
          </p:cNvSpPr>
          <p:nvPr>
            <p:ph type="title"/>
          </p:nvPr>
        </p:nvSpPr>
        <p:spPr>
          <a:xfrm>
            <a:off x="1447800" y="152400"/>
            <a:ext cx="5791200" cy="533400"/>
          </a:xfrm>
        </p:spPr>
        <p:txBody>
          <a:bodyPr/>
          <a:lstStyle/>
          <a:p>
            <a:pPr algn="ctr" eaLnBrk="1" hangingPunct="1"/>
            <a:r>
              <a:rPr lang="en-US" sz="2800" dirty="0" smtClean="0">
                <a:latin typeface="Arial" charset="0"/>
              </a:rPr>
              <a:t/>
            </a:r>
            <a:br>
              <a:rPr lang="en-US" sz="2800" dirty="0" smtClean="0">
                <a:latin typeface="Arial" charset="0"/>
              </a:rPr>
            </a:br>
            <a:r>
              <a:rPr lang="en-US" dirty="0" smtClean="0"/>
              <a:t> </a:t>
            </a:r>
            <a:br>
              <a:rPr lang="en-US" dirty="0" smtClean="0"/>
            </a:br>
            <a:r>
              <a:rPr lang="en-US" dirty="0" smtClean="0"/>
              <a:t>     </a:t>
            </a:r>
            <a:r>
              <a:rPr lang="en-US" sz="2800" dirty="0" smtClean="0">
                <a:solidFill>
                  <a:srgbClr val="000066"/>
                </a:solidFill>
              </a:rPr>
              <a:t>Entering Attendance</a:t>
            </a:r>
          </a:p>
        </p:txBody>
      </p:sp>
      <p:sp>
        <p:nvSpPr>
          <p:cNvPr id="2" name="Rounded Rectangle 1"/>
          <p:cNvSpPr/>
          <p:nvPr/>
        </p:nvSpPr>
        <p:spPr bwMode="auto">
          <a:xfrm>
            <a:off x="6781800" y="2133600"/>
            <a:ext cx="914400" cy="304800"/>
          </a:xfrm>
          <a:prstGeom prst="roundRect">
            <a:avLst/>
          </a:prstGeom>
          <a:solidFill>
            <a:schemeClr val="accent5"/>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dirty="0">
              <a:solidFill>
                <a:srgbClr val="000000"/>
              </a:solidFill>
              <a:cs typeface="ＭＳ Ｐゴシック"/>
            </a:endParaRPr>
          </a:p>
        </p:txBody>
      </p:sp>
      <p:sp>
        <p:nvSpPr>
          <p:cNvPr id="3" name="Oval 2"/>
          <p:cNvSpPr/>
          <p:nvPr/>
        </p:nvSpPr>
        <p:spPr>
          <a:xfrm>
            <a:off x="2438400" y="2438400"/>
            <a:ext cx="1143000" cy="609600"/>
          </a:xfrm>
          <a:prstGeom prst="ellipse">
            <a:avLst/>
          </a:prstGeom>
          <a:noFill/>
          <a:ln>
            <a:solidFill>
              <a:srgbClr val="FF0000"/>
            </a:solidFill>
          </a:ln>
          <a:effectLst>
            <a:glow rad="101600">
              <a:srgbClr val="C00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C:\Users\Stephanie\AppData\Local\Microsoft\Windows\Temporary Internet Files\Content.Outlook\62FCXQLJ\MGLVA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13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304800"/>
            <a:ext cx="9144000" cy="6553200"/>
          </a:xfrm>
        </p:spPr>
      </p:pic>
      <p:sp>
        <p:nvSpPr>
          <p:cNvPr id="44035" name="Rectangle 5"/>
          <p:cNvSpPr>
            <a:spLocks noChangeAspect="1"/>
          </p:cNvSpPr>
          <p:nvPr/>
        </p:nvSpPr>
        <p:spPr bwMode="auto">
          <a:xfrm>
            <a:off x="228600" y="381000"/>
            <a:ext cx="3124200" cy="457200"/>
          </a:xfrm>
          <a:prstGeom prst="rect">
            <a:avLst/>
          </a:prstGeom>
          <a:solidFill>
            <a:srgbClr val="F3F9F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r>
              <a:rPr lang="en-US" b="1" dirty="0" smtClean="0">
                <a:solidFill>
                  <a:srgbClr val="0070C0"/>
                </a:solidFill>
              </a:rPr>
              <a:t>Sidnee’s Attendance</a:t>
            </a:r>
          </a:p>
        </p:txBody>
      </p:sp>
      <p:sp>
        <p:nvSpPr>
          <p:cNvPr id="44036" name="Oval 4"/>
          <p:cNvSpPr>
            <a:spLocks noChangeArrowheads="1"/>
          </p:cNvSpPr>
          <p:nvPr/>
        </p:nvSpPr>
        <p:spPr bwMode="auto">
          <a:xfrm>
            <a:off x="152400" y="767443"/>
            <a:ext cx="3200400" cy="685800"/>
          </a:xfrm>
          <a:prstGeom prst="ellipse">
            <a:avLst/>
          </a:prstGeom>
          <a:noFill/>
          <a:ln w="25400">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dirty="0" smtClean="0">
              <a:solidFill>
                <a:srgbClr val="000000"/>
              </a:solidFill>
            </a:endParaRPr>
          </a:p>
        </p:txBody>
      </p:sp>
      <p:sp>
        <p:nvSpPr>
          <p:cNvPr id="44037" name="Oval 4"/>
          <p:cNvSpPr>
            <a:spLocks noChangeArrowheads="1"/>
          </p:cNvSpPr>
          <p:nvPr/>
        </p:nvSpPr>
        <p:spPr bwMode="auto">
          <a:xfrm>
            <a:off x="6858000" y="609600"/>
            <a:ext cx="2286000" cy="1752600"/>
          </a:xfrm>
          <a:prstGeom prst="ellipse">
            <a:avLst/>
          </a:prstGeom>
          <a:noFill/>
          <a:ln w="25400">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dirty="0" smtClean="0">
              <a:solidFill>
                <a:srgbClr val="000000"/>
              </a:solidFill>
            </a:endParaRPr>
          </a:p>
        </p:txBody>
      </p:sp>
      <p:sp>
        <p:nvSpPr>
          <p:cNvPr id="44038" name="Right Arrow 8"/>
          <p:cNvSpPr>
            <a:spLocks noChangeArrowheads="1"/>
          </p:cNvSpPr>
          <p:nvPr/>
        </p:nvSpPr>
        <p:spPr bwMode="auto">
          <a:xfrm>
            <a:off x="457200" y="5867400"/>
            <a:ext cx="2362200" cy="304800"/>
          </a:xfrm>
          <a:prstGeom prst="rightArrow">
            <a:avLst>
              <a:gd name="adj1" fmla="val 50000"/>
              <a:gd name="adj2" fmla="val 50016"/>
            </a:avLst>
          </a:prstGeom>
          <a:solidFill>
            <a:srgbClr val="FF0000"/>
          </a:solidFill>
          <a:ln w="9525" algn="ctr">
            <a:solidFill>
              <a:srgbClr val="FF0000"/>
            </a:solidFill>
            <a:round/>
            <a:headEnd/>
            <a:tailEnd/>
          </a:ln>
        </p:spPr>
        <p:txBody>
          <a:bodyPr/>
          <a:lstStyle/>
          <a:p>
            <a:pPr eaLnBrk="0" fontAlgn="base" hangingPunct="0">
              <a:spcBef>
                <a:spcPct val="0"/>
              </a:spcBef>
              <a:spcAft>
                <a:spcPct val="0"/>
              </a:spcAft>
            </a:pPr>
            <a:endParaRPr lang="en-US" sz="2400" dirty="0" smtClean="0">
              <a:solidFill>
                <a:srgbClr val="000000"/>
              </a:solidFill>
            </a:endParaRPr>
          </a:p>
        </p:txBody>
      </p:sp>
      <p:sp>
        <p:nvSpPr>
          <p:cNvPr id="44039" name="Oval 4"/>
          <p:cNvSpPr>
            <a:spLocks noChangeArrowheads="1"/>
          </p:cNvSpPr>
          <p:nvPr/>
        </p:nvSpPr>
        <p:spPr bwMode="auto">
          <a:xfrm>
            <a:off x="3048000" y="5715000"/>
            <a:ext cx="1143000" cy="609600"/>
          </a:xfrm>
          <a:prstGeom prst="ellipse">
            <a:avLst/>
          </a:prstGeom>
          <a:noFill/>
          <a:ln w="25400">
            <a:solidFill>
              <a:srgbClr val="FF0000"/>
            </a:solidFill>
            <a:round/>
            <a:headEnd/>
            <a:tailEnd/>
          </a:ln>
          <a:effectLst>
            <a:glow rad="101600">
              <a:srgbClr val="C00000">
                <a:alpha val="60000"/>
              </a:srgbClr>
            </a:glow>
          </a:effectLst>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dirty="0" smtClean="0">
              <a:solidFill>
                <a:srgbClr val="000000"/>
              </a:solidFill>
            </a:endParaRPr>
          </a:p>
        </p:txBody>
      </p:sp>
      <p:pic>
        <p:nvPicPr>
          <p:cNvPr id="440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1162050"/>
            <a:ext cx="12477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5943600" y="1485900"/>
            <a:ext cx="914400" cy="495300"/>
          </a:xfrm>
          <a:prstGeom prst="ellipse">
            <a:avLst/>
          </a:prstGeom>
          <a:noFill/>
          <a:ln>
            <a:solidFill>
              <a:srgbClr val="FF0000"/>
            </a:solidFill>
          </a:ln>
          <a:effectLst>
            <a:glow rad="101600">
              <a:srgbClr val="C00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264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900" y="0"/>
            <a:ext cx="7004100" cy="762000"/>
          </a:xfrm>
        </p:spPr>
        <p:txBody>
          <a:bodyPr>
            <a:normAutofit/>
          </a:bodyPr>
          <a:lstStyle/>
          <a:p>
            <a:r>
              <a:rPr lang="en-US" dirty="0" smtClean="0"/>
              <a:t>How do I enter attendance for a day my student is unable to school? Excused absence</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435"/>
          <a:stretch/>
        </p:blipFill>
        <p:spPr bwMode="auto">
          <a:xfrm>
            <a:off x="909241" y="2935147"/>
            <a:ext cx="3103614" cy="2198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47341" y="1519237"/>
            <a:ext cx="3777059" cy="923330"/>
          </a:xfrm>
          <a:prstGeom prst="rect">
            <a:avLst/>
          </a:prstGeom>
          <a:noFill/>
        </p:spPr>
        <p:txBody>
          <a:bodyPr wrap="square" rtlCol="0">
            <a:spAutoFit/>
          </a:bodyPr>
          <a:lstStyle/>
          <a:p>
            <a:r>
              <a:rPr lang="en-US" b="1" dirty="0">
                <a:solidFill>
                  <a:srgbClr val="A90F80"/>
                </a:solidFill>
              </a:rPr>
              <a:t>Click on the Auto Enter feature located right above the “Enter Time” column. </a:t>
            </a:r>
          </a:p>
        </p:txBody>
      </p:sp>
      <p:pic>
        <p:nvPicPr>
          <p:cNvPr id="7" name="Picture 6"/>
          <p:cNvPicPr/>
          <p:nvPr/>
        </p:nvPicPr>
        <p:blipFill rotWithShape="1">
          <a:blip r:embed="rId4"/>
          <a:srcRect l="53541" t="18334" r="19956" b="5476"/>
          <a:stretch/>
        </p:blipFill>
        <p:spPr bwMode="auto">
          <a:xfrm>
            <a:off x="5205412" y="1108341"/>
            <a:ext cx="2819400" cy="541913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TextBox 9"/>
          <p:cNvSpPr txBox="1"/>
          <p:nvPr/>
        </p:nvSpPr>
        <p:spPr>
          <a:xfrm>
            <a:off x="947341" y="5638800"/>
            <a:ext cx="3273177" cy="646331"/>
          </a:xfrm>
          <a:prstGeom prst="rect">
            <a:avLst/>
          </a:prstGeom>
          <a:noFill/>
        </p:spPr>
        <p:txBody>
          <a:bodyPr wrap="square" rtlCol="0">
            <a:spAutoFit/>
          </a:bodyPr>
          <a:lstStyle/>
          <a:p>
            <a:r>
              <a:rPr lang="en-US" b="1" dirty="0">
                <a:solidFill>
                  <a:srgbClr val="A90F80"/>
                </a:solidFill>
              </a:rPr>
              <a:t>And then choose “Zero’s in all empty spaces”. </a:t>
            </a:r>
          </a:p>
        </p:txBody>
      </p:sp>
      <p:sp>
        <p:nvSpPr>
          <p:cNvPr id="5" name="Up Arrow 4"/>
          <p:cNvSpPr/>
          <p:nvPr/>
        </p:nvSpPr>
        <p:spPr>
          <a:xfrm>
            <a:off x="1391200" y="4419600"/>
            <a:ext cx="713232" cy="97840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Up Arrow 11"/>
          <p:cNvSpPr/>
          <p:nvPr/>
        </p:nvSpPr>
        <p:spPr>
          <a:xfrm rot="7156389">
            <a:off x="4460246" y="1998525"/>
            <a:ext cx="713232" cy="97840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082281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285" y="1295400"/>
            <a:ext cx="8610600" cy="1815882"/>
          </a:xfrm>
          <a:prstGeom prst="rect">
            <a:avLst/>
          </a:prstGeom>
          <a:noFill/>
        </p:spPr>
        <p:txBody>
          <a:bodyPr wrap="square" rtlCol="0">
            <a:spAutoFit/>
          </a:bodyPr>
          <a:lstStyle/>
          <a:p>
            <a:pPr algn="ctr"/>
            <a:r>
              <a:rPr lang="en-US" sz="4000" b="1" dirty="0" smtClean="0">
                <a:solidFill>
                  <a:srgbClr val="000066"/>
                </a:solidFill>
                <a:latin typeface="Arial" panose="020B0604020202020204" pitchFamily="34" charset="0"/>
                <a:cs typeface="Arial" panose="020B0604020202020204" pitchFamily="34" charset="0"/>
              </a:rPr>
              <a:t>Student Dashboard</a:t>
            </a:r>
          </a:p>
          <a:p>
            <a:pPr algn="ctr"/>
            <a:r>
              <a:rPr lang="en-US" sz="2400" b="1" dirty="0" smtClean="0">
                <a:solidFill>
                  <a:srgbClr val="000066"/>
                </a:solidFill>
                <a:latin typeface="Arial" panose="020B0604020202020204" pitchFamily="34" charset="0"/>
                <a:cs typeface="Arial" panose="020B0604020202020204" pitchFamily="34" charset="0"/>
              </a:rPr>
              <a:t>(also known as the Student Homepage)</a:t>
            </a:r>
          </a:p>
          <a:p>
            <a:pPr algn="ctr"/>
            <a:endParaRPr lang="en-US" sz="2400" b="1" dirty="0" smtClean="0">
              <a:solidFill>
                <a:srgbClr val="000066"/>
              </a:solidFill>
              <a:latin typeface="Arial" panose="020B0604020202020204" pitchFamily="34" charset="0"/>
              <a:cs typeface="Arial" panose="020B0604020202020204" pitchFamily="34" charset="0"/>
            </a:endParaRPr>
          </a:p>
          <a:p>
            <a:pPr algn="ctr"/>
            <a:r>
              <a:rPr lang="en-US" sz="2400" b="1" i="1" dirty="0" smtClean="0">
                <a:solidFill>
                  <a:srgbClr val="000066"/>
                </a:solidFill>
                <a:latin typeface="Arial" panose="020B0604020202020204" pitchFamily="34" charset="0"/>
                <a:cs typeface="Arial" panose="020B0604020202020204" pitchFamily="34" charset="0"/>
              </a:rPr>
              <a:t>Students, please log in to </a:t>
            </a:r>
            <a:r>
              <a:rPr lang="en-US" sz="2400" b="1" i="1" dirty="0" smtClean="0">
                <a:solidFill>
                  <a:srgbClr val="000066"/>
                </a:solidFill>
                <a:latin typeface="Arial" panose="020B0604020202020204" pitchFamily="34" charset="0"/>
                <a:cs typeface="Arial" panose="020B0604020202020204" pitchFamily="34" charset="0"/>
                <a:hlinkClick r:id="rId2"/>
              </a:rPr>
              <a:t>www.k12.com</a:t>
            </a:r>
            <a:endParaRPr lang="en-US" sz="2400" b="1" i="1" dirty="0" smtClean="0">
              <a:solidFill>
                <a:srgbClr val="000066"/>
              </a:solidFill>
              <a:latin typeface="Arial" panose="020B0604020202020204" pitchFamily="34" charset="0"/>
              <a:cs typeface="Arial" panose="020B0604020202020204" pitchFamily="34" charset="0"/>
            </a:endParaRPr>
          </a:p>
        </p:txBody>
      </p:sp>
      <p:pic>
        <p:nvPicPr>
          <p:cNvPr id="6"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422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86" y="-3946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H="1" flipV="1">
            <a:off x="3124200" y="2819402"/>
            <a:ext cx="1436914" cy="106679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49" name="TextBox 4"/>
          <p:cNvSpPr txBox="1">
            <a:spLocks noChangeArrowheads="1"/>
          </p:cNvSpPr>
          <p:nvPr/>
        </p:nvSpPr>
        <p:spPr bwMode="auto">
          <a:xfrm>
            <a:off x="2839971" y="3810684"/>
            <a:ext cx="24178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b="1" dirty="0" smtClean="0">
                <a:solidFill>
                  <a:schemeClr val="accent4">
                    <a:lumMod val="50000"/>
                  </a:schemeClr>
                </a:solidFill>
                <a:latin typeface="+mn-lt"/>
              </a:rPr>
              <a:t>Click on the course you</a:t>
            </a:r>
          </a:p>
          <a:p>
            <a:pPr algn="ctr" eaLnBrk="1" hangingPunct="1"/>
            <a:r>
              <a:rPr lang="en-US" b="1" dirty="0" smtClean="0">
                <a:solidFill>
                  <a:schemeClr val="accent4">
                    <a:lumMod val="50000"/>
                  </a:schemeClr>
                </a:solidFill>
                <a:latin typeface="+mn-lt"/>
              </a:rPr>
              <a:t>want to enter. </a:t>
            </a:r>
            <a:endParaRPr lang="en-US" b="1" dirty="0">
              <a:solidFill>
                <a:schemeClr val="accent4">
                  <a:lumMod val="50000"/>
                </a:schemeClr>
              </a:solidFill>
              <a:latin typeface="+mn-lt"/>
            </a:endParaRPr>
          </a:p>
        </p:txBody>
      </p:sp>
      <p:sp>
        <p:nvSpPr>
          <p:cNvPr id="7" name="Rounded Rectangle 6"/>
          <p:cNvSpPr/>
          <p:nvPr/>
        </p:nvSpPr>
        <p:spPr>
          <a:xfrm>
            <a:off x="76200" y="2171700"/>
            <a:ext cx="1524000" cy="381000"/>
          </a:xfrm>
          <a:prstGeom prst="roundRect">
            <a:avLst/>
          </a:prstGeom>
          <a:solidFill>
            <a:schemeClr val="accent1">
              <a:alpha val="0"/>
            </a:schemeClr>
          </a:solidFill>
          <a:ln w="50800">
            <a:solidFill>
              <a:srgbClr val="FF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6200" y="1828800"/>
            <a:ext cx="1524000" cy="342900"/>
          </a:xfrm>
          <a:prstGeom prst="roundRect">
            <a:avLst/>
          </a:prstGeom>
          <a:solidFill>
            <a:schemeClr val="accent1">
              <a:alpha val="0"/>
            </a:schemeClr>
          </a:solidFill>
          <a:ln w="50800">
            <a:solidFill>
              <a:srgbClr val="FF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362200" y="228600"/>
            <a:ext cx="4267200" cy="523220"/>
          </a:xfrm>
          <a:prstGeom prst="rect">
            <a:avLst/>
          </a:prstGeom>
          <a:noFill/>
        </p:spPr>
        <p:txBody>
          <a:bodyPr wrap="square" rtlCol="0">
            <a:spAutoFit/>
          </a:bodyPr>
          <a:lstStyle/>
          <a:p>
            <a:pPr algn="ctr"/>
            <a:r>
              <a:rPr lang="en-US" sz="2800" b="1" dirty="0" smtClean="0">
                <a:solidFill>
                  <a:srgbClr val="000066"/>
                </a:solidFill>
              </a:rPr>
              <a:t>Student Dashboard  </a:t>
            </a:r>
            <a:endParaRPr lang="en-US" sz="2800" dirty="0">
              <a:solidFill>
                <a:srgbClr val="000066"/>
              </a:solidFill>
            </a:endParaRPr>
          </a:p>
        </p:txBody>
      </p:sp>
      <p:sp>
        <p:nvSpPr>
          <p:cNvPr id="11" name="Flowchart: Process 10"/>
          <p:cNvSpPr/>
          <p:nvPr/>
        </p:nvSpPr>
        <p:spPr>
          <a:xfrm>
            <a:off x="6389913" y="2171700"/>
            <a:ext cx="817629" cy="3924300"/>
          </a:xfrm>
          <a:prstGeom prst="flowChartProcess">
            <a:avLst/>
          </a:prstGeom>
          <a:noFill/>
          <a:ln w="57150">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Process 15"/>
          <p:cNvSpPr/>
          <p:nvPr/>
        </p:nvSpPr>
        <p:spPr>
          <a:xfrm>
            <a:off x="5334000" y="2171700"/>
            <a:ext cx="838200" cy="3924300"/>
          </a:xfrm>
          <a:prstGeom prst="flowChartProcess">
            <a:avLst/>
          </a:prstGeom>
          <a:noFill/>
          <a:ln w="57150">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lowchart: Process 11"/>
          <p:cNvSpPr/>
          <p:nvPr/>
        </p:nvSpPr>
        <p:spPr>
          <a:xfrm>
            <a:off x="7391400" y="2171700"/>
            <a:ext cx="1295400" cy="3924300"/>
          </a:xfrm>
          <a:prstGeom prst="flowChartProcess">
            <a:avLst/>
          </a:prstGeom>
          <a:noFill/>
          <a:ln w="57150">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600200" y="5562600"/>
            <a:ext cx="1524000" cy="457200"/>
          </a:xfrm>
          <a:prstGeom prst="ellipse">
            <a:avLst/>
          </a:prstGeom>
          <a:noFill/>
          <a:ln w="57150">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bwMode="auto">
          <a:xfrm>
            <a:off x="3200400" y="5791200"/>
            <a:ext cx="243840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001362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486400" cy="929387"/>
          </a:xfrm>
        </p:spPr>
        <p:txBody>
          <a:bodyPr/>
          <a:lstStyle/>
          <a:p>
            <a:pPr algn="ctr"/>
            <a:r>
              <a:rPr lang="en-US" sz="2800" dirty="0" smtClean="0">
                <a:solidFill>
                  <a:srgbClr val="000066"/>
                </a:solidFill>
                <a:latin typeface="+mj-lt"/>
              </a:rPr>
              <a:t/>
            </a:r>
            <a:br>
              <a:rPr lang="en-US" sz="2800" dirty="0" smtClean="0">
                <a:solidFill>
                  <a:srgbClr val="000066"/>
                </a:solidFill>
                <a:latin typeface="+mj-lt"/>
              </a:rPr>
            </a:br>
            <a:r>
              <a:rPr lang="en-US" sz="2400" dirty="0" smtClean="0">
                <a:solidFill>
                  <a:srgbClr val="000066"/>
                </a:solidFill>
                <a:latin typeface="+mj-lt"/>
              </a:rPr>
              <a:t>High School (LMS) </a:t>
            </a:r>
            <a:br>
              <a:rPr lang="en-US" sz="2400" dirty="0" smtClean="0">
                <a:solidFill>
                  <a:srgbClr val="000066"/>
                </a:solidFill>
                <a:latin typeface="+mj-lt"/>
              </a:rPr>
            </a:br>
            <a:r>
              <a:rPr lang="en-US" sz="1800" dirty="0" smtClean="0">
                <a:solidFill>
                  <a:srgbClr val="000066"/>
                </a:solidFill>
                <a:latin typeface="+mj-lt"/>
              </a:rPr>
              <a:t>Sample Course List (Class Connects) Example </a:t>
            </a:r>
            <a:endParaRPr lang="en-US" sz="1800" dirty="0">
              <a:solidFill>
                <a:srgbClr val="000066"/>
              </a:solidFill>
              <a:latin typeface="+mj-lt"/>
            </a:endParaRPr>
          </a:p>
        </p:txBody>
      </p:sp>
      <p:pic>
        <p:nvPicPr>
          <p:cNvPr id="8"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72" y="1371600"/>
            <a:ext cx="8886889" cy="48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088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412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05000" y="2209800"/>
            <a:ext cx="1524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p:cNvSpPr/>
          <p:nvPr/>
        </p:nvSpPr>
        <p:spPr>
          <a:xfrm>
            <a:off x="1752600" y="2743200"/>
            <a:ext cx="16764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3429000" y="2743200"/>
            <a:ext cx="13716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4800600" y="2743200"/>
            <a:ext cx="13716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1752600" y="4343400"/>
            <a:ext cx="72390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Arrow Connector 7"/>
          <p:cNvCxnSpPr/>
          <p:nvPr/>
        </p:nvCxnSpPr>
        <p:spPr>
          <a:xfrm>
            <a:off x="4419600" y="1981200"/>
            <a:ext cx="31242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696200" y="2057400"/>
            <a:ext cx="990600" cy="419100"/>
          </a:xfrm>
          <a:prstGeom prst="roundRect">
            <a:avLst/>
          </a:prstGeom>
          <a:solidFill>
            <a:schemeClr val="accent1">
              <a:alpha val="0"/>
            </a:schemeClr>
          </a:solidFill>
          <a:ln w="50800">
            <a:solidFill>
              <a:srgbClr val="FF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667000" y="76200"/>
            <a:ext cx="3962400" cy="523220"/>
          </a:xfrm>
          <a:prstGeom prst="rect">
            <a:avLst/>
          </a:prstGeom>
          <a:noFill/>
        </p:spPr>
        <p:txBody>
          <a:bodyPr wrap="square" rtlCol="0">
            <a:spAutoFit/>
          </a:bodyPr>
          <a:lstStyle/>
          <a:p>
            <a:pPr algn="ctr"/>
            <a:r>
              <a:rPr lang="en-US" sz="2800" b="1" dirty="0" smtClean="0">
                <a:solidFill>
                  <a:srgbClr val="000066"/>
                </a:solidFill>
              </a:rPr>
              <a:t>Course Tools Page </a:t>
            </a:r>
            <a:endParaRPr lang="en-US" sz="2800" dirty="0">
              <a:solidFill>
                <a:srgbClr val="000066"/>
              </a:solidFill>
            </a:endParaRPr>
          </a:p>
        </p:txBody>
      </p:sp>
      <p:sp>
        <p:nvSpPr>
          <p:cNvPr id="11" name="Oval 10"/>
          <p:cNvSpPr/>
          <p:nvPr/>
        </p:nvSpPr>
        <p:spPr>
          <a:xfrm>
            <a:off x="1904999" y="4648200"/>
            <a:ext cx="424543" cy="495300"/>
          </a:xfrm>
          <a:prstGeom prst="ellipse">
            <a:avLst/>
          </a:prstGeom>
          <a:noFill/>
          <a:ln>
            <a:solidFill>
              <a:srgbClr val="FF0000"/>
            </a:solidFill>
          </a:ln>
          <a:effectLst>
            <a:glow rad="101600">
              <a:srgbClr val="C00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855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371601"/>
            <a:ext cx="9144000" cy="1143000"/>
          </a:xfrm>
          <a:prstGeom prst="rect">
            <a:avLst/>
          </a:prstGeom>
        </p:spPr>
        <p:txBody>
          <a:bodyPr>
            <a:normAutofit lnSpcReduction="10000"/>
          </a:bodyPr>
          <a:lstStyle>
            <a:lvl1pPr algn="l" defTabSz="457200" rtl="0" eaLnBrk="1" latinLnBrk="0" hangingPunct="1">
              <a:spcBef>
                <a:spcPct val="0"/>
              </a:spcBef>
              <a:buNone/>
              <a:defRPr sz="2200" b="1" kern="1200">
                <a:solidFill>
                  <a:srgbClr val="0E5F82"/>
                </a:solidFill>
                <a:latin typeface="Arial"/>
                <a:ea typeface="+mj-ea"/>
                <a:cs typeface="Arial"/>
              </a:defRPr>
            </a:lvl1pPr>
          </a:lstStyle>
          <a:p>
            <a:pPr algn="ctr"/>
            <a:endParaRPr lang="en-US" sz="3600" dirty="0" smtClean="0">
              <a:solidFill>
                <a:srgbClr val="0070C0"/>
              </a:solidFill>
            </a:endParaRPr>
          </a:p>
          <a:p>
            <a:pPr algn="ctr"/>
            <a:r>
              <a:rPr lang="en-US" sz="3600" dirty="0" smtClean="0">
                <a:solidFill>
                  <a:srgbClr val="000066"/>
                </a:solidFill>
              </a:rPr>
              <a:t>Scantron Performance Testing </a:t>
            </a:r>
          </a:p>
        </p:txBody>
      </p:sp>
      <p:sp>
        <p:nvSpPr>
          <p:cNvPr id="4" name="Rectangle 3"/>
          <p:cNvSpPr/>
          <p:nvPr/>
        </p:nvSpPr>
        <p:spPr>
          <a:xfrm>
            <a:off x="0" y="2667000"/>
            <a:ext cx="9144000" cy="461665"/>
          </a:xfrm>
          <a:prstGeom prst="rect">
            <a:avLst/>
          </a:prstGeom>
        </p:spPr>
        <p:txBody>
          <a:bodyPr wrap="square">
            <a:spAutoFit/>
          </a:bodyPr>
          <a:lstStyle/>
          <a:p>
            <a:pPr algn="ctr"/>
            <a:r>
              <a:rPr lang="en-US" sz="2400" b="1" i="1" dirty="0" smtClean="0">
                <a:solidFill>
                  <a:srgbClr val="000066"/>
                </a:solidFill>
              </a:rPr>
              <a:t>What they are and how they help us…</a:t>
            </a:r>
            <a:endParaRPr lang="en-US" sz="2400" b="1" i="1" dirty="0">
              <a:solidFill>
                <a:srgbClr val="000066"/>
              </a:solidFill>
            </a:endParaRPr>
          </a:p>
        </p:txBody>
      </p:sp>
      <p:pic>
        <p:nvPicPr>
          <p:cNvPr id="7"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546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1213"/>
            <a:ext cx="5486400" cy="646193"/>
          </a:xfrm>
        </p:spPr>
        <p:txBody>
          <a:bodyPr/>
          <a:lstStyle/>
          <a:p>
            <a:pPr algn="ctr"/>
            <a:r>
              <a:rPr lang="en-US" sz="2800" dirty="0" smtClean="0">
                <a:solidFill>
                  <a:srgbClr val="000066"/>
                </a:solidFill>
                <a:latin typeface="+mj-lt"/>
              </a:rPr>
              <a:t>Strong Start Website</a:t>
            </a:r>
            <a:endParaRPr lang="en-US" sz="2800" dirty="0">
              <a:solidFill>
                <a:srgbClr val="000066"/>
              </a:solidFill>
              <a:latin typeface="+mj-lt"/>
            </a:endParaRPr>
          </a:p>
        </p:txBody>
      </p:sp>
      <p:sp>
        <p:nvSpPr>
          <p:cNvPr id="3" name="Content Placeholder 2"/>
          <p:cNvSpPr>
            <a:spLocks noGrp="1"/>
          </p:cNvSpPr>
          <p:nvPr>
            <p:ph idx="1"/>
          </p:nvPr>
        </p:nvSpPr>
        <p:spPr>
          <a:xfrm>
            <a:off x="141288" y="914400"/>
            <a:ext cx="8857568" cy="4702163"/>
          </a:xfrm>
        </p:spPr>
        <p:txBody>
          <a:bodyPr>
            <a:normAutofit/>
          </a:bodyPr>
          <a:lstStyle/>
          <a:p>
            <a:pPr marL="0" indent="0" algn="ctr">
              <a:buNone/>
            </a:pPr>
            <a:r>
              <a:rPr lang="en-US" dirty="0"/>
              <a:t>Website: </a:t>
            </a:r>
            <a:r>
              <a:rPr lang="en-US" dirty="0" smtClean="0">
                <a:solidFill>
                  <a:srgbClr val="A90F80"/>
                </a:solidFill>
                <a:hlinkClick r:id="rId2"/>
              </a:rPr>
              <a:t>http</a:t>
            </a:r>
            <a:r>
              <a:rPr lang="en-US" dirty="0">
                <a:solidFill>
                  <a:srgbClr val="A90F80"/>
                </a:solidFill>
                <a:hlinkClick r:id="rId2"/>
              </a:rPr>
              <a:t>://mglva.k12start.com/</a:t>
            </a:r>
            <a:endParaRPr lang="en-US" dirty="0" smtClean="0">
              <a:solidFill>
                <a:srgbClr val="A90F80"/>
              </a:solidFill>
            </a:endParaRPr>
          </a:p>
          <a:p>
            <a:pPr marL="0" indent="0" algn="ctr">
              <a:buNone/>
            </a:pPr>
            <a:r>
              <a:rPr lang="en-US" dirty="0" smtClean="0"/>
              <a:t>This website is designed for families. The Strong Start website contains a wealth of information such as orientation videos, parent workshops, and FAQs.</a:t>
            </a:r>
          </a:p>
          <a:p>
            <a:pPr marL="0" indent="0">
              <a:buNone/>
            </a:pPr>
            <a:endParaRPr lang="en-US" sz="1600" dirty="0" smtClean="0"/>
          </a:p>
          <a:p>
            <a:endParaRPr lang="en-US" sz="1600" dirty="0"/>
          </a:p>
        </p:txBody>
      </p:sp>
      <p:pic>
        <p:nvPicPr>
          <p:cNvPr id="8"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4" y="2133600"/>
            <a:ext cx="8534400" cy="3797808"/>
          </a:xfrm>
          <a:prstGeom prst="rect">
            <a:avLst/>
          </a:prstGeom>
          <a:noFill/>
          <a:ln w="38100">
            <a:solidFill>
              <a:srgbClr val="0F9D9A"/>
            </a:solidFill>
            <a:prstDash val="lgDash"/>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9302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1213"/>
            <a:ext cx="5486400" cy="646193"/>
          </a:xfrm>
        </p:spPr>
        <p:txBody>
          <a:bodyPr/>
          <a:lstStyle/>
          <a:p>
            <a:pPr algn="ctr"/>
            <a:r>
              <a:rPr lang="en-US" sz="3600" b="1" dirty="0" smtClean="0">
                <a:solidFill>
                  <a:srgbClr val="000066"/>
                </a:solidFill>
              </a:rPr>
              <a:t>What is Scantron?</a:t>
            </a:r>
            <a:endParaRPr lang="en-US" sz="3600" b="1" dirty="0">
              <a:solidFill>
                <a:srgbClr val="000066"/>
              </a:solidFill>
            </a:endParaRPr>
          </a:p>
        </p:txBody>
      </p:sp>
      <p:sp>
        <p:nvSpPr>
          <p:cNvPr id="3" name="Content Placeholder 2"/>
          <p:cNvSpPr txBox="1">
            <a:spLocks/>
          </p:cNvSpPr>
          <p:nvPr/>
        </p:nvSpPr>
        <p:spPr>
          <a:xfrm>
            <a:off x="152400" y="990600"/>
            <a:ext cx="7851775" cy="5562600"/>
          </a:xfrm>
          <a:prstGeom prst="rect">
            <a:avLst/>
          </a:prstGeom>
        </p:spPr>
        <p:txBody>
          <a:bodyPr>
            <a:noAutofit/>
          </a:bodyPr>
          <a:lstStyle/>
          <a:p>
            <a:pPr marL="274320" lvl="0" indent="-274320">
              <a:spcBef>
                <a:spcPts val="1600"/>
              </a:spcBef>
              <a:buSzPct val="80000"/>
              <a:buFont typeface="Wingdings 2"/>
              <a:buChar char=""/>
              <a:defRPr/>
            </a:pPr>
            <a:r>
              <a:rPr lang="en-US" dirty="0" smtClean="0">
                <a:solidFill>
                  <a:schemeClr val="accent1">
                    <a:lumMod val="50000"/>
                  </a:schemeClr>
                </a:solidFill>
              </a:rPr>
              <a:t>The login is sent to your Kmail inbox</a:t>
            </a:r>
          </a:p>
          <a:p>
            <a:pPr marL="274320" lvl="0" indent="-274320">
              <a:spcBef>
                <a:spcPts val="1600"/>
              </a:spcBef>
              <a:buSzPct val="80000"/>
              <a:buFont typeface="Wingdings 2"/>
              <a:buChar char=""/>
              <a:defRPr/>
            </a:pPr>
            <a:r>
              <a:rPr lang="en-US" dirty="0" smtClean="0">
                <a:solidFill>
                  <a:schemeClr val="accent1">
                    <a:lumMod val="50000"/>
                  </a:schemeClr>
                </a:solidFill>
              </a:rPr>
              <a:t>Provides detailed information on skills students have acquired and areas showing their weaknesses.</a:t>
            </a:r>
          </a:p>
          <a:p>
            <a:pPr marL="274320" lvl="0" indent="-274320">
              <a:spcBef>
                <a:spcPts val="1600"/>
              </a:spcBef>
              <a:buSzPct val="80000"/>
              <a:buFont typeface="Wingdings 2"/>
              <a:buChar char=""/>
              <a:defRPr/>
            </a:pPr>
            <a:r>
              <a:rPr lang="en-US" dirty="0" smtClean="0">
                <a:solidFill>
                  <a:schemeClr val="accent1">
                    <a:lumMod val="50000"/>
                  </a:schemeClr>
                </a:solidFill>
              </a:rPr>
              <a:t>Assists in goal setting for the year.</a:t>
            </a:r>
          </a:p>
          <a:p>
            <a:pPr marL="274320" lvl="0" indent="-274320">
              <a:spcBef>
                <a:spcPts val="1600"/>
              </a:spcBef>
              <a:buSzPct val="80000"/>
              <a:buFont typeface="Wingdings 2"/>
              <a:buChar char=""/>
              <a:defRPr/>
            </a:pPr>
            <a:r>
              <a:rPr lang="en-US" dirty="0" smtClean="0">
                <a:solidFill>
                  <a:schemeClr val="accent1">
                    <a:lumMod val="50000"/>
                  </a:schemeClr>
                </a:solidFill>
              </a:rPr>
              <a:t>Allows us to measure growth over the course of the year.</a:t>
            </a:r>
          </a:p>
          <a:p>
            <a:pPr marL="274320" lvl="0" indent="-274320">
              <a:spcBef>
                <a:spcPts val="1600"/>
              </a:spcBef>
              <a:buSzPct val="80000"/>
              <a:buFont typeface="Wingdings 2"/>
              <a:buChar char=""/>
              <a:defRPr/>
            </a:pPr>
            <a:r>
              <a:rPr lang="en-US" dirty="0" smtClean="0">
                <a:solidFill>
                  <a:schemeClr val="accent1">
                    <a:lumMod val="50000"/>
                  </a:schemeClr>
                </a:solidFill>
              </a:rPr>
              <a:t>Scantron tests are due upon enrollment or the beginning of the school year and at the end of the school year. </a:t>
            </a:r>
          </a:p>
          <a:p>
            <a:pPr marL="274320" lvl="0" indent="-274320">
              <a:spcBef>
                <a:spcPts val="1600"/>
              </a:spcBef>
              <a:buSzPct val="80000"/>
              <a:buFont typeface="Wingdings 2"/>
              <a:buChar char=""/>
              <a:defRPr/>
            </a:pPr>
            <a:r>
              <a:rPr lang="en-US" dirty="0" smtClean="0">
                <a:solidFill>
                  <a:schemeClr val="accent1">
                    <a:lumMod val="50000"/>
                  </a:schemeClr>
                </a:solidFill>
              </a:rPr>
              <a:t>All 3</a:t>
            </a:r>
            <a:r>
              <a:rPr lang="en-US" baseline="30000" dirty="0" smtClean="0">
                <a:solidFill>
                  <a:schemeClr val="accent1">
                    <a:lumMod val="50000"/>
                  </a:schemeClr>
                </a:solidFill>
              </a:rPr>
              <a:t>rd</a:t>
            </a:r>
            <a:r>
              <a:rPr lang="en-US" dirty="0" smtClean="0">
                <a:solidFill>
                  <a:schemeClr val="accent1">
                    <a:lumMod val="50000"/>
                  </a:schemeClr>
                </a:solidFill>
              </a:rPr>
              <a:t>  - 11</a:t>
            </a:r>
            <a:r>
              <a:rPr lang="en-US" baseline="30000" dirty="0" smtClean="0">
                <a:solidFill>
                  <a:schemeClr val="accent1">
                    <a:lumMod val="50000"/>
                  </a:schemeClr>
                </a:solidFill>
              </a:rPr>
              <a:t>th</a:t>
            </a:r>
            <a:r>
              <a:rPr lang="en-US" dirty="0" smtClean="0">
                <a:solidFill>
                  <a:schemeClr val="accent1">
                    <a:lumMod val="50000"/>
                  </a:schemeClr>
                </a:solidFill>
              </a:rPr>
              <a:t> grade students must complete the </a:t>
            </a:r>
            <a:r>
              <a:rPr lang="en-US" b="1" dirty="0" smtClean="0">
                <a:solidFill>
                  <a:schemeClr val="accent1">
                    <a:lumMod val="50000"/>
                  </a:schemeClr>
                </a:solidFill>
              </a:rPr>
              <a:t>Reading</a:t>
            </a:r>
            <a:r>
              <a:rPr lang="en-US" dirty="0" smtClean="0">
                <a:solidFill>
                  <a:schemeClr val="accent1">
                    <a:lumMod val="50000"/>
                  </a:schemeClr>
                </a:solidFill>
              </a:rPr>
              <a:t> and </a:t>
            </a:r>
            <a:r>
              <a:rPr lang="en-US" b="1" dirty="0" smtClean="0">
                <a:solidFill>
                  <a:schemeClr val="accent1">
                    <a:lumMod val="50000"/>
                  </a:schemeClr>
                </a:solidFill>
              </a:rPr>
              <a:t>Math</a:t>
            </a:r>
            <a:r>
              <a:rPr lang="en-US" dirty="0" smtClean="0">
                <a:solidFill>
                  <a:schemeClr val="accent1">
                    <a:lumMod val="50000"/>
                  </a:schemeClr>
                </a:solidFill>
              </a:rPr>
              <a:t> tests only. </a:t>
            </a:r>
            <a:r>
              <a:rPr lang="en-US" b="1" dirty="0" smtClean="0">
                <a:solidFill>
                  <a:srgbClr val="FF0000"/>
                </a:solidFill>
              </a:rPr>
              <a:t>Do not complete the Reading Foundations Test</a:t>
            </a:r>
            <a:endParaRPr lang="en-US" b="1" dirty="0" smtClean="0">
              <a:solidFill>
                <a:schemeClr val="accent1">
                  <a:lumMod val="50000"/>
                </a:schemeClr>
              </a:solidFill>
            </a:endParaRPr>
          </a:p>
        </p:txBody>
      </p:sp>
      <p:pic>
        <p:nvPicPr>
          <p:cNvPr id="6"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473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5181600" cy="762000"/>
          </a:xfrm>
        </p:spPr>
        <p:txBody>
          <a:bodyPr>
            <a:normAutofit fontScale="90000"/>
          </a:bodyPr>
          <a:lstStyle/>
          <a:p>
            <a:pPr algn="ctr"/>
            <a:r>
              <a:rPr lang="en-US" sz="2400" b="1" dirty="0" smtClean="0">
                <a:solidFill>
                  <a:srgbClr val="000066"/>
                </a:solidFill>
                <a:latin typeface="Arial" pitchFamily="34" charset="0"/>
                <a:cs typeface="Arial" pitchFamily="34" charset="0"/>
              </a:rPr>
              <a:t>How Do I Access the Scantron Tests?</a:t>
            </a:r>
            <a:r>
              <a:rPr lang="en-US" sz="2400" b="1" dirty="0" smtClean="0">
                <a:solidFill>
                  <a:srgbClr val="000066"/>
                </a:solidFill>
                <a:effectLst>
                  <a:outerShdw blurRad="38100" dist="38100" dir="2700000" algn="tl">
                    <a:srgbClr val="000000">
                      <a:alpha val="43137"/>
                    </a:srgbClr>
                  </a:outerShdw>
                </a:effectLst>
                <a:latin typeface="Arial" pitchFamily="34" charset="0"/>
                <a:cs typeface="Arial" pitchFamily="34" charset="0"/>
              </a:rPr>
              <a:t/>
            </a:r>
            <a:br>
              <a:rPr lang="en-US" sz="2400" b="1" dirty="0" smtClean="0">
                <a:solidFill>
                  <a:srgbClr val="000066"/>
                </a:solidFill>
                <a:effectLst>
                  <a:outerShdw blurRad="38100" dist="38100" dir="2700000" algn="tl">
                    <a:srgbClr val="000000">
                      <a:alpha val="43137"/>
                    </a:srgbClr>
                  </a:outerShdw>
                </a:effectLst>
                <a:latin typeface="Arial" pitchFamily="34" charset="0"/>
                <a:cs typeface="Arial" pitchFamily="34" charset="0"/>
              </a:rPr>
            </a:br>
            <a:endParaRPr lang="en-US" sz="2400" dirty="0">
              <a:solidFill>
                <a:srgbClr val="000066"/>
              </a:solidFill>
              <a:latin typeface="Arial" pitchFamily="34" charset="0"/>
              <a:cs typeface="Arial" pitchFamily="34" charset="0"/>
            </a:endParaRPr>
          </a:p>
        </p:txBody>
      </p:sp>
      <p:pic>
        <p:nvPicPr>
          <p:cNvPr id="4" name="Picture 2" descr="C:\Users\mcichon\Desktop\PPTS\Scantron.PNG"/>
          <p:cNvPicPr>
            <a:picLocks noGrp="1" noChangeAspect="1" noChangeArrowheads="1"/>
          </p:cNvPicPr>
          <p:nvPr>
            <p:ph idx="1"/>
          </p:nvPr>
        </p:nvPicPr>
        <p:blipFill>
          <a:blip r:embed="rId2" cstate="print"/>
          <a:srcRect/>
          <a:stretch>
            <a:fillRect/>
          </a:stretch>
        </p:blipFill>
        <p:spPr bwMode="auto">
          <a:xfrm>
            <a:off x="0" y="1905000"/>
            <a:ext cx="9144000" cy="4953000"/>
          </a:xfrm>
          <a:prstGeom prst="rect">
            <a:avLst/>
          </a:prstGeom>
          <a:noFill/>
        </p:spPr>
      </p:pic>
      <p:sp>
        <p:nvSpPr>
          <p:cNvPr id="5" name="Oval 4"/>
          <p:cNvSpPr/>
          <p:nvPr/>
        </p:nvSpPr>
        <p:spPr>
          <a:xfrm rot="5400000">
            <a:off x="1219200" y="2667000"/>
            <a:ext cx="762000" cy="1371600"/>
          </a:xfrm>
          <a:prstGeom prst="ellipse">
            <a:avLst/>
          </a:prstGeom>
          <a:noFill/>
          <a:ln>
            <a:solidFill>
              <a:srgbClr val="FF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600200" y="838200"/>
            <a:ext cx="5715000" cy="685800"/>
          </a:xfrm>
          <a:prstGeom prst="rect">
            <a:avLst/>
          </a:prstGeom>
        </p:spPr>
        <p:txBody>
          <a:bodyPr vert="horz" lIns="0" tIns="0" rIns="0" bIns="0" rtlCol="0" anchor="b">
            <a:normAutofit/>
          </a:bodyPr>
          <a:lstStyle>
            <a:lvl1pPr algn="l" defTabSz="457200" rtl="0" eaLnBrk="1" latinLnBrk="0" hangingPunct="1">
              <a:spcBef>
                <a:spcPct val="0"/>
              </a:spcBef>
              <a:buNone/>
              <a:defRPr sz="2200" b="1" kern="1200">
                <a:solidFill>
                  <a:srgbClr val="0E5F82"/>
                </a:solidFill>
                <a:latin typeface="Arial"/>
                <a:ea typeface="+mj-ea"/>
                <a:cs typeface="Arial"/>
              </a:defRPr>
            </a:lvl1pPr>
          </a:lstStyle>
          <a:p>
            <a:pPr algn="ctr"/>
            <a:r>
              <a:rPr lang="en-US" sz="2000" i="1" dirty="0" smtClean="0">
                <a:latin typeface="Arial" pitchFamily="34" charset="0"/>
                <a:cs typeface="Arial" pitchFamily="34" charset="0"/>
              </a:rPr>
              <a:t>Go to </a:t>
            </a:r>
            <a:r>
              <a:rPr lang="en-US" sz="2000" i="1" dirty="0" smtClean="0">
                <a:latin typeface="Arial" pitchFamily="34" charset="0"/>
                <a:cs typeface="Arial" pitchFamily="34" charset="0"/>
                <a:hlinkClick r:id="rId3"/>
              </a:rPr>
              <a:t>www.edperformance.com</a:t>
            </a: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n-US" sz="2000" i="1" dirty="0" smtClean="0">
                <a:latin typeface="Arial" pitchFamily="34" charset="0"/>
                <a:cs typeface="Arial" pitchFamily="34" charset="0"/>
              </a:rPr>
              <a:t>Click on Student Login</a:t>
            </a:r>
            <a:endParaRPr lang="en-US" sz="2000" i="1" dirty="0">
              <a:latin typeface="Arial" pitchFamily="34" charset="0"/>
              <a:cs typeface="Arial" pitchFamily="34" charset="0"/>
            </a:endParaRPr>
          </a:p>
        </p:txBody>
      </p:sp>
      <p:pic>
        <p:nvPicPr>
          <p:cNvPr id="9" name="Picture 2" descr="C:\Users\Stephanie\AppData\Local\Microsoft\Windows\Temporary Internet Files\Content.Outlook\62FCXQLJ\MGLVA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624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16429"/>
            <a:ext cx="8201025" cy="5432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033712" y="3766457"/>
            <a:ext cx="3048000" cy="1752600"/>
          </a:xfrm>
          <a:prstGeom prst="ellipse">
            <a:avLst/>
          </a:prstGeom>
          <a:noFill/>
          <a:ln>
            <a:solidFill>
              <a:srgbClr val="FF0000"/>
            </a:solidFill>
          </a:ln>
          <a:effectLst>
            <a:glow rad="101600">
              <a:srgbClr val="C00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41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91817"/>
            <a:ext cx="8001000" cy="59137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3086100" y="3962400"/>
            <a:ext cx="2895600" cy="1676400"/>
          </a:xfrm>
          <a:prstGeom prst="ellipse">
            <a:avLst/>
          </a:prstGeom>
          <a:noFill/>
          <a:ln>
            <a:solidFill>
              <a:srgbClr val="FF0000"/>
            </a:solidFill>
          </a:ln>
          <a:effectLst>
            <a:glow rad="101600">
              <a:srgbClr val="C00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44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791633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2130791"/>
            <a:ext cx="3429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Sally Student?</a:t>
            </a:r>
            <a:endParaRPr lang="en-US" sz="3200" dirty="0"/>
          </a:p>
        </p:txBody>
      </p:sp>
      <p:sp>
        <p:nvSpPr>
          <p:cNvPr id="5" name="Rectangle 4"/>
          <p:cNvSpPr/>
          <p:nvPr/>
        </p:nvSpPr>
        <p:spPr>
          <a:xfrm>
            <a:off x="7086600" y="1676400"/>
            <a:ext cx="761999"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Sally Student</a:t>
            </a:r>
            <a:endParaRPr lang="en-US" sz="1100" dirty="0"/>
          </a:p>
        </p:txBody>
      </p:sp>
      <p:sp>
        <p:nvSpPr>
          <p:cNvPr id="2" name="Right Arrow 1"/>
          <p:cNvSpPr/>
          <p:nvPr/>
        </p:nvSpPr>
        <p:spPr>
          <a:xfrm rot="19280474">
            <a:off x="857667" y="3013167"/>
            <a:ext cx="1603095" cy="48364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75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27312"/>
            <a:ext cx="8452021" cy="5486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4691741" y="3265712"/>
            <a:ext cx="1107990" cy="2057400"/>
          </a:xfrm>
          <a:prstGeom prst="roundRect">
            <a:avLst/>
          </a:prstGeom>
          <a:solidFill>
            <a:schemeClr val="accent1">
              <a:alpha val="0"/>
            </a:schemeClr>
          </a:solidFill>
          <a:ln w="3175">
            <a:solidFill>
              <a:srgbClr val="00B050"/>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066800" y="2667000"/>
            <a:ext cx="99059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Sally Student</a:t>
            </a:r>
            <a:endParaRPr lang="en-US" sz="1100" dirty="0"/>
          </a:p>
        </p:txBody>
      </p:sp>
      <p:sp>
        <p:nvSpPr>
          <p:cNvPr id="9" name="Rectangle 8"/>
          <p:cNvSpPr/>
          <p:nvPr/>
        </p:nvSpPr>
        <p:spPr>
          <a:xfrm>
            <a:off x="2667000" y="2667000"/>
            <a:ext cx="99059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Sally Student</a:t>
            </a:r>
            <a:endParaRPr lang="en-US" sz="1100" dirty="0"/>
          </a:p>
        </p:txBody>
      </p:sp>
      <p:sp>
        <p:nvSpPr>
          <p:cNvPr id="10" name="Rectangle 9"/>
          <p:cNvSpPr/>
          <p:nvPr/>
        </p:nvSpPr>
        <p:spPr>
          <a:xfrm>
            <a:off x="7500256" y="1600200"/>
            <a:ext cx="761999"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Sally Student</a:t>
            </a:r>
            <a:endParaRPr lang="en-US" sz="1100" dirty="0"/>
          </a:p>
        </p:txBody>
      </p:sp>
      <p:sp>
        <p:nvSpPr>
          <p:cNvPr id="12" name="Rounded Rectangle 11"/>
          <p:cNvSpPr/>
          <p:nvPr/>
        </p:nvSpPr>
        <p:spPr>
          <a:xfrm>
            <a:off x="512805" y="3374569"/>
            <a:ext cx="1107990" cy="1948543"/>
          </a:xfrm>
          <a:prstGeom prst="roundRect">
            <a:avLst/>
          </a:prstGeom>
          <a:solidFill>
            <a:schemeClr val="accent1">
              <a:alpha val="0"/>
            </a:schemeClr>
          </a:solidFill>
          <a:ln w="3175">
            <a:solidFill>
              <a:srgbClr val="00B050"/>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quot;No&quot; Symbol 1"/>
          <p:cNvSpPr/>
          <p:nvPr/>
        </p:nvSpPr>
        <p:spPr>
          <a:xfrm>
            <a:off x="2324099" y="3570512"/>
            <a:ext cx="1676400" cy="1752600"/>
          </a:xfrm>
          <a:prstGeom prst="noSmoking">
            <a:avLst/>
          </a:prstGeom>
          <a:noFill/>
          <a:ln w="3175">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p:txBody>
      </p:sp>
      <p:sp>
        <p:nvSpPr>
          <p:cNvPr id="16" name="Rectangle 15"/>
          <p:cNvSpPr/>
          <p:nvPr/>
        </p:nvSpPr>
        <p:spPr>
          <a:xfrm rot="19883606">
            <a:off x="3885039" y="3255682"/>
            <a:ext cx="3460981"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Complete the Reading Test</a:t>
            </a:r>
            <a:endParaRPr lang="en-US" sz="2400" b="1" cap="none" spc="0" dirty="0">
              <a:ln w="11430"/>
              <a:solidFill>
                <a:srgbClr val="00B050"/>
              </a:solidFill>
              <a:effectLst>
                <a:outerShdw blurRad="50800" dist="39000" dir="5460000" algn="tl">
                  <a:srgbClr val="000000">
                    <a:alpha val="38000"/>
                  </a:srgbClr>
                </a:outerShdw>
              </a:effectLst>
            </a:endParaRPr>
          </a:p>
        </p:txBody>
      </p:sp>
      <p:sp>
        <p:nvSpPr>
          <p:cNvPr id="18" name="Rectangle 17"/>
          <p:cNvSpPr/>
          <p:nvPr/>
        </p:nvSpPr>
        <p:spPr>
          <a:xfrm rot="19940762">
            <a:off x="-199888" y="3366593"/>
            <a:ext cx="3460981"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Complete the Math Test </a:t>
            </a:r>
            <a:endParaRPr lang="en-US" sz="2400" b="1" cap="none" spc="0" dirty="0">
              <a:ln w="11430"/>
              <a:solidFill>
                <a:srgbClr val="00B050"/>
              </a:solidFill>
              <a:effectLst>
                <a:outerShdw blurRad="50800" dist="39000" dir="5460000" algn="tl">
                  <a:srgbClr val="000000">
                    <a:alpha val="38000"/>
                  </a:srgbClr>
                </a:outerShdw>
              </a:effectLst>
            </a:endParaRPr>
          </a:p>
        </p:txBody>
      </p:sp>
      <p:sp>
        <p:nvSpPr>
          <p:cNvPr id="20" name="Rectangle 19"/>
          <p:cNvSpPr/>
          <p:nvPr/>
        </p:nvSpPr>
        <p:spPr>
          <a:xfrm>
            <a:off x="512805" y="5408353"/>
            <a:ext cx="5286926" cy="830997"/>
          </a:xfrm>
          <a:prstGeom prst="rect">
            <a:avLst/>
          </a:prstGeom>
          <a:solidFill>
            <a:schemeClr val="bg2"/>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FF0000"/>
                </a:solidFill>
                <a:effectLst>
                  <a:outerShdw blurRad="50800" dist="39000" dir="5460000" algn="tl">
                    <a:srgbClr val="000000">
                      <a:alpha val="38000"/>
                    </a:srgbClr>
                  </a:outerShdw>
                </a:effectLst>
              </a:rPr>
              <a:t>Do not complete the Reading Foundations Test</a:t>
            </a:r>
            <a:endParaRPr lang="en-US" sz="2400" b="1" cap="none" spc="0" dirty="0">
              <a:ln w="11430"/>
              <a:solidFill>
                <a:srgbClr val="FF0000"/>
              </a:solidFill>
              <a:effectLst>
                <a:outerShdw blurRad="50800" dist="39000" dir="5460000" algn="tl">
                  <a:srgbClr val="000000">
                    <a:alpha val="38000"/>
                  </a:srgbClr>
                </a:outerShdw>
              </a:effectLst>
            </a:endParaRPr>
          </a:p>
        </p:txBody>
      </p:sp>
      <p:sp>
        <p:nvSpPr>
          <p:cNvPr id="21" name="TextBox 20"/>
          <p:cNvSpPr txBox="1"/>
          <p:nvPr/>
        </p:nvSpPr>
        <p:spPr>
          <a:xfrm>
            <a:off x="6553200" y="3784124"/>
            <a:ext cx="1480456" cy="1377692"/>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457200" y="6096000"/>
            <a:ext cx="609600" cy="369332"/>
          </a:xfrm>
          <a:prstGeom prst="rect">
            <a:avLst/>
          </a:prstGeom>
          <a:solidFill>
            <a:schemeClr val="tx1"/>
          </a:solidFill>
        </p:spPr>
        <p:txBody>
          <a:bodyPr wrap="square" rtlCol="0">
            <a:spAutoFit/>
          </a:bodyPr>
          <a:lstStyle/>
          <a:p>
            <a:endParaRPr lang="en-US" dirty="0"/>
          </a:p>
        </p:txBody>
      </p:sp>
      <p:sp>
        <p:nvSpPr>
          <p:cNvPr id="5" name="Right Arrow 4"/>
          <p:cNvSpPr/>
          <p:nvPr/>
        </p:nvSpPr>
        <p:spPr>
          <a:xfrm rot="19647680">
            <a:off x="1616923" y="4958014"/>
            <a:ext cx="914400" cy="46769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476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3771"/>
            <a:ext cx="8001000" cy="577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0" y="1524000"/>
            <a:ext cx="761999"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Sally Student</a:t>
            </a:r>
            <a:endParaRPr lang="en-US" sz="1100" dirty="0"/>
          </a:p>
        </p:txBody>
      </p:sp>
      <p:sp>
        <p:nvSpPr>
          <p:cNvPr id="6" name="Rectangle 5"/>
          <p:cNvSpPr/>
          <p:nvPr/>
        </p:nvSpPr>
        <p:spPr>
          <a:xfrm>
            <a:off x="174171" y="3037114"/>
            <a:ext cx="99059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Sally Student</a:t>
            </a:r>
            <a:endParaRPr lang="en-US" sz="1100" dirty="0"/>
          </a:p>
        </p:txBody>
      </p:sp>
      <p:sp>
        <p:nvSpPr>
          <p:cNvPr id="10" name="Oval 9"/>
          <p:cNvSpPr/>
          <p:nvPr/>
        </p:nvSpPr>
        <p:spPr>
          <a:xfrm>
            <a:off x="2209800" y="3037114"/>
            <a:ext cx="1143000" cy="391886"/>
          </a:xfrm>
          <a:prstGeom prst="ellipse">
            <a:avLst/>
          </a:prstGeom>
          <a:noFill/>
          <a:ln>
            <a:solidFill>
              <a:srgbClr val="FF0000"/>
            </a:solidFill>
          </a:ln>
          <a:effectLst>
            <a:glow rad="101600">
              <a:srgbClr val="C00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640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chor="t" anchorCtr="0">
            <a:noAutofit/>
          </a:bodyPr>
          <a:lstStyle/>
          <a:p>
            <a:pPr algn="ctr"/>
            <a:r>
              <a:rPr lang="en-US" sz="2400" b="1" dirty="0" smtClean="0">
                <a:solidFill>
                  <a:srgbClr val="000066"/>
                </a:solidFill>
              </a:rPr>
              <a:t>Important Information </a:t>
            </a:r>
            <a:br>
              <a:rPr lang="en-US" sz="2400" b="1" dirty="0" smtClean="0">
                <a:solidFill>
                  <a:srgbClr val="000066"/>
                </a:solidFill>
              </a:rPr>
            </a:br>
            <a:r>
              <a:rPr lang="en-US" sz="2400" b="1" dirty="0" smtClean="0">
                <a:solidFill>
                  <a:srgbClr val="000066"/>
                </a:solidFill>
              </a:rPr>
              <a:t>About Completing Your Test</a:t>
            </a:r>
            <a:endParaRPr lang="en-US" sz="2400" b="1" dirty="0">
              <a:solidFill>
                <a:srgbClr val="000066"/>
              </a:solidFill>
            </a:endParaRPr>
          </a:p>
        </p:txBody>
      </p:sp>
      <p:sp>
        <p:nvSpPr>
          <p:cNvPr id="3" name="Content Placeholder 2"/>
          <p:cNvSpPr>
            <a:spLocks noGrp="1"/>
          </p:cNvSpPr>
          <p:nvPr>
            <p:ph idx="1"/>
          </p:nvPr>
        </p:nvSpPr>
        <p:spPr>
          <a:xfrm>
            <a:off x="457200" y="1600200"/>
            <a:ext cx="8229600" cy="4389120"/>
          </a:xfrm>
        </p:spPr>
        <p:txBody>
          <a:bodyPr>
            <a:normAutofit fontScale="25000" lnSpcReduction="20000"/>
          </a:bodyPr>
          <a:lstStyle/>
          <a:p>
            <a:pPr algn="just">
              <a:spcAft>
                <a:spcPts val="1200"/>
              </a:spcAft>
              <a:buClr>
                <a:schemeClr val="accent1">
                  <a:lumMod val="50000"/>
                </a:schemeClr>
              </a:buClr>
            </a:pPr>
            <a:r>
              <a:rPr lang="en-US" sz="9600" dirty="0" smtClean="0">
                <a:solidFill>
                  <a:schemeClr val="accent1">
                    <a:lumMod val="50000"/>
                  </a:schemeClr>
                </a:solidFill>
              </a:rPr>
              <a:t>After each question, you will be prompted to continue or to stop. If you choose to stop the test, it must be completed within one week or it will be spoiled and you will have to re-take the </a:t>
            </a:r>
            <a:r>
              <a:rPr lang="en-US" sz="9600" b="1" i="1" dirty="0" smtClean="0">
                <a:solidFill>
                  <a:schemeClr val="accent1">
                    <a:lumMod val="50000"/>
                  </a:schemeClr>
                </a:solidFill>
              </a:rPr>
              <a:t>entire</a:t>
            </a:r>
            <a:r>
              <a:rPr lang="en-US" sz="9600" dirty="0" smtClean="0">
                <a:solidFill>
                  <a:schemeClr val="accent1">
                    <a:lumMod val="50000"/>
                  </a:schemeClr>
                </a:solidFill>
              </a:rPr>
              <a:t> test. </a:t>
            </a:r>
          </a:p>
          <a:p>
            <a:pPr algn="just">
              <a:spcAft>
                <a:spcPts val="1200"/>
              </a:spcAft>
              <a:buClr>
                <a:schemeClr val="accent1">
                  <a:lumMod val="50000"/>
                </a:schemeClr>
              </a:buClr>
            </a:pPr>
            <a:r>
              <a:rPr lang="en-US" sz="9600" dirty="0" smtClean="0">
                <a:solidFill>
                  <a:schemeClr val="accent1">
                    <a:lumMod val="50000"/>
                  </a:schemeClr>
                </a:solidFill>
              </a:rPr>
              <a:t>The test contains an irregularity detector. It’s very important to do your best and answer all items carefully. If you are answering questions so quickly that it is not possible for you to have read the questions, the detector will consider this as guessing. The test will stop if you are guessing. You will have to start over from the beginning if test irregularities are detected. </a:t>
            </a:r>
            <a:endParaRPr lang="en-US" sz="6800" dirty="0" smtClean="0">
              <a:solidFill>
                <a:schemeClr val="accent1">
                  <a:lumMod val="50000"/>
                </a:schemeClr>
              </a:solidFill>
            </a:endParaRPr>
          </a:p>
          <a:p>
            <a:pPr algn="just">
              <a:buClr>
                <a:schemeClr val="accent1">
                  <a:lumMod val="50000"/>
                </a:schemeClr>
              </a:buClr>
            </a:pPr>
            <a:r>
              <a:rPr lang="en-US" sz="9600" dirty="0" smtClean="0">
                <a:solidFill>
                  <a:schemeClr val="accent1">
                    <a:lumMod val="50000"/>
                  </a:schemeClr>
                </a:solidFill>
              </a:rPr>
              <a:t>When you finish the questions, the test lets you know you are done.  </a:t>
            </a:r>
          </a:p>
          <a:p>
            <a:endParaRPr lang="en-US" sz="4400" dirty="0" smtClean="0"/>
          </a:p>
          <a:p>
            <a:endParaRPr lang="en-US" sz="4400" dirty="0" smtClean="0"/>
          </a:p>
          <a:p>
            <a:pPr>
              <a:buNone/>
            </a:pPr>
            <a:endParaRPr lang="en-US" sz="4400" dirty="0" smtClean="0"/>
          </a:p>
          <a:p>
            <a:endParaRPr lang="en-US" dirty="0" smtClean="0"/>
          </a:p>
          <a:p>
            <a:endParaRPr lang="en-US" dirty="0"/>
          </a:p>
        </p:txBody>
      </p:sp>
      <p:pic>
        <p:nvPicPr>
          <p:cNvPr id="6"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4044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646331"/>
          </a:xfrm>
          <a:prstGeom prst="rect">
            <a:avLst/>
          </a:prstGeom>
        </p:spPr>
        <p:txBody>
          <a:bodyPr wrap="square">
            <a:spAutoFit/>
          </a:bodyPr>
          <a:lstStyle/>
          <a:p>
            <a:pPr algn="ctr"/>
            <a:r>
              <a:rPr lang="en-US" sz="3600" b="1" dirty="0" smtClean="0">
                <a:solidFill>
                  <a:srgbClr val="000066"/>
                </a:solidFill>
              </a:rPr>
              <a:t>Study Island  </a:t>
            </a:r>
            <a:endParaRPr lang="en-US" sz="3600" b="1" dirty="0">
              <a:solidFill>
                <a:srgbClr val="000066"/>
              </a:solidFill>
            </a:endParaRPr>
          </a:p>
        </p:txBody>
      </p:sp>
      <p:sp>
        <p:nvSpPr>
          <p:cNvPr id="3" name="Rectangle 2"/>
          <p:cNvSpPr/>
          <p:nvPr/>
        </p:nvSpPr>
        <p:spPr>
          <a:xfrm>
            <a:off x="1" y="2782669"/>
            <a:ext cx="9143999" cy="461665"/>
          </a:xfrm>
          <a:prstGeom prst="rect">
            <a:avLst/>
          </a:prstGeom>
        </p:spPr>
        <p:txBody>
          <a:bodyPr wrap="square">
            <a:spAutoFit/>
          </a:bodyPr>
          <a:lstStyle/>
          <a:p>
            <a:pPr algn="ctr"/>
            <a:r>
              <a:rPr lang="en-US" sz="2400" b="1" i="1" dirty="0" smtClean="0">
                <a:solidFill>
                  <a:srgbClr val="000066"/>
                </a:solidFill>
              </a:rPr>
              <a:t>How to access and work in Study Island…</a:t>
            </a:r>
            <a:endParaRPr lang="en-US" sz="2400" b="1" i="1" dirty="0">
              <a:solidFill>
                <a:srgbClr val="000066"/>
              </a:solidFill>
            </a:endParaRPr>
          </a:p>
        </p:txBody>
      </p:sp>
      <p:pic>
        <p:nvPicPr>
          <p:cNvPr id="6"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882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5486400" cy="1143000"/>
          </a:xfrm>
        </p:spPr>
        <p:txBody>
          <a:bodyPr>
            <a:normAutofit/>
          </a:bodyPr>
          <a:lstStyle/>
          <a:p>
            <a:pPr algn="ctr"/>
            <a:r>
              <a:rPr lang="en-US" sz="4000" dirty="0" smtClean="0">
                <a:solidFill>
                  <a:srgbClr val="000066"/>
                </a:solidFill>
              </a:rPr>
              <a:t>Study Island</a:t>
            </a:r>
            <a:endParaRPr lang="en-US" sz="4000" dirty="0">
              <a:solidFill>
                <a:srgbClr val="000066"/>
              </a:solidFill>
            </a:endParaRPr>
          </a:p>
        </p:txBody>
      </p:sp>
      <p:sp>
        <p:nvSpPr>
          <p:cNvPr id="3" name="Rectangle 2"/>
          <p:cNvSpPr/>
          <p:nvPr/>
        </p:nvSpPr>
        <p:spPr>
          <a:xfrm>
            <a:off x="381000" y="1371600"/>
            <a:ext cx="5334000" cy="4185761"/>
          </a:xfrm>
          <a:prstGeom prst="rect">
            <a:avLst/>
          </a:prstGeom>
        </p:spPr>
        <p:txBody>
          <a:bodyPr wrap="square">
            <a:spAutoFit/>
          </a:bodyPr>
          <a:lstStyle/>
          <a:p>
            <a:pPr>
              <a:buFont typeface="Arial" pitchFamily="34" charset="0"/>
              <a:buChar char="•"/>
            </a:pPr>
            <a:r>
              <a:rPr lang="en-US" sz="2000" dirty="0" smtClean="0">
                <a:solidFill>
                  <a:schemeClr val="accent1">
                    <a:lumMod val="50000"/>
                  </a:schemeClr>
                </a:solidFill>
              </a:rPr>
              <a:t> </a:t>
            </a:r>
            <a:r>
              <a:rPr lang="en-US" dirty="0" smtClean="0">
                <a:solidFill>
                  <a:schemeClr val="accent1">
                    <a:lumMod val="50000"/>
                  </a:schemeClr>
                </a:solidFill>
              </a:rPr>
              <a:t>Test preparation site used by all of K</a:t>
            </a:r>
            <a:r>
              <a:rPr lang="en-US" baseline="30000" dirty="0" smtClean="0">
                <a:solidFill>
                  <a:schemeClr val="accent1">
                    <a:lumMod val="50000"/>
                  </a:schemeClr>
                </a:solidFill>
              </a:rPr>
              <a:t>12</a:t>
            </a:r>
          </a:p>
          <a:p>
            <a:pPr>
              <a:buFont typeface="Arial" pitchFamily="34" charset="0"/>
              <a:buChar char="•"/>
            </a:pPr>
            <a:endParaRPr lang="en-US" baseline="30000" dirty="0" smtClean="0">
              <a:solidFill>
                <a:schemeClr val="accent1">
                  <a:lumMod val="50000"/>
                </a:schemeClr>
              </a:solidFill>
            </a:endParaRPr>
          </a:p>
          <a:p>
            <a:pPr marL="174625" indent="-174625">
              <a:buFont typeface="Arial" pitchFamily="34" charset="0"/>
              <a:buChar char="•"/>
            </a:pPr>
            <a:r>
              <a:rPr lang="en-US" dirty="0" smtClean="0">
                <a:solidFill>
                  <a:schemeClr val="accent1">
                    <a:lumMod val="50000"/>
                  </a:schemeClr>
                </a:solidFill>
              </a:rPr>
              <a:t>Great for State Test preparation</a:t>
            </a:r>
            <a:endParaRPr lang="en-US" baseline="30000" dirty="0" smtClean="0">
              <a:solidFill>
                <a:schemeClr val="accent1">
                  <a:lumMod val="50000"/>
                </a:schemeClr>
              </a:solidFill>
            </a:endParaRPr>
          </a:p>
          <a:p>
            <a:endParaRPr lang="en-US" dirty="0" smtClean="0">
              <a:solidFill>
                <a:schemeClr val="accent1">
                  <a:lumMod val="50000"/>
                </a:schemeClr>
              </a:solidFill>
            </a:endParaRPr>
          </a:p>
          <a:p>
            <a:pPr>
              <a:buFont typeface="Arial" pitchFamily="34" charset="0"/>
              <a:buChar char="•"/>
            </a:pPr>
            <a:r>
              <a:rPr lang="en-US" i="1" dirty="0" smtClean="0">
                <a:solidFill>
                  <a:schemeClr val="accent1">
                    <a:lumMod val="50000"/>
                  </a:schemeClr>
                </a:solidFill>
              </a:rPr>
              <a:t> Usernames and passwords were K-</a:t>
            </a:r>
            <a:r>
              <a:rPr lang="en-US" i="1" dirty="0" err="1" smtClean="0">
                <a:solidFill>
                  <a:schemeClr val="accent1">
                    <a:lumMod val="50000"/>
                  </a:schemeClr>
                </a:solidFill>
              </a:rPr>
              <a:t>Mail’d</a:t>
            </a:r>
            <a:r>
              <a:rPr lang="en-US" i="1" dirty="0" smtClean="0">
                <a:solidFill>
                  <a:schemeClr val="accent1">
                    <a:lumMod val="50000"/>
                  </a:schemeClr>
                </a:solidFill>
              </a:rPr>
              <a:t> to the students</a:t>
            </a:r>
          </a:p>
          <a:p>
            <a:endParaRPr lang="en-US" i="1" dirty="0" smtClean="0">
              <a:solidFill>
                <a:schemeClr val="accent1">
                  <a:lumMod val="50000"/>
                </a:schemeClr>
              </a:solidFill>
            </a:endParaRPr>
          </a:p>
          <a:p>
            <a:pPr>
              <a:buFont typeface="Arial" pitchFamily="34" charset="0"/>
              <a:buChar char="•"/>
            </a:pPr>
            <a:r>
              <a:rPr lang="en-US" i="1" dirty="0" smtClean="0">
                <a:solidFill>
                  <a:schemeClr val="accent1">
                    <a:lumMod val="50000"/>
                  </a:schemeClr>
                </a:solidFill>
              </a:rPr>
              <a:t> 11</a:t>
            </a:r>
            <a:r>
              <a:rPr lang="en-US" i="1" baseline="30000" dirty="0" smtClean="0">
                <a:solidFill>
                  <a:schemeClr val="accent1">
                    <a:lumMod val="50000"/>
                  </a:schemeClr>
                </a:solidFill>
              </a:rPr>
              <a:t>th</a:t>
            </a:r>
            <a:r>
              <a:rPr lang="en-US" i="1" dirty="0" smtClean="0">
                <a:solidFill>
                  <a:schemeClr val="accent1">
                    <a:lumMod val="50000"/>
                  </a:schemeClr>
                </a:solidFill>
              </a:rPr>
              <a:t> Grade students will be expected to complete activities assigned by their Math and English teachers </a:t>
            </a:r>
          </a:p>
          <a:p>
            <a:endParaRPr lang="en-US" i="1" dirty="0" smtClean="0">
              <a:solidFill>
                <a:schemeClr val="accent1">
                  <a:lumMod val="50000"/>
                </a:schemeClr>
              </a:solidFill>
            </a:endParaRPr>
          </a:p>
          <a:p>
            <a:pPr>
              <a:buFont typeface="Arial" pitchFamily="34" charset="0"/>
              <a:buChar char="•"/>
            </a:pPr>
            <a:r>
              <a:rPr lang="en-US" i="1" dirty="0">
                <a:solidFill>
                  <a:schemeClr val="accent1">
                    <a:lumMod val="50000"/>
                  </a:schemeClr>
                </a:solidFill>
              </a:rPr>
              <a:t>Time spent in Study Island can be logged as </a:t>
            </a:r>
            <a:r>
              <a:rPr lang="en-US" i="1" dirty="0" smtClean="0">
                <a:solidFill>
                  <a:schemeClr val="accent1">
                    <a:lumMod val="50000"/>
                  </a:schemeClr>
                </a:solidFill>
              </a:rPr>
              <a:t>attendance</a:t>
            </a:r>
            <a:endParaRPr lang="en-US" sz="2000" dirty="0">
              <a:solidFill>
                <a:schemeClr val="accent1">
                  <a:lumMod val="50000"/>
                </a:schemeClr>
              </a:solidFill>
            </a:endParaRPr>
          </a:p>
          <a:p>
            <a:pPr>
              <a:buFont typeface="Arial" pitchFamily="34" charset="0"/>
              <a:buChar char="•"/>
            </a:pPr>
            <a:endParaRPr lang="en-US" i="1" dirty="0" smtClean="0">
              <a:solidFill>
                <a:schemeClr val="accent1">
                  <a:lumMod val="50000"/>
                </a:schemeClr>
              </a:solidFill>
              <a:latin typeface="Century Gothic" pitchFamily="34" charset="0"/>
            </a:endParaRPr>
          </a:p>
          <a:p>
            <a:pPr>
              <a:buFont typeface="Arial" pitchFamily="34" charset="0"/>
              <a:buChar char="•"/>
            </a:pPr>
            <a:endParaRPr lang="en-US" i="1" dirty="0" smtClean="0">
              <a:solidFill>
                <a:schemeClr val="accent1">
                  <a:lumMod val="50000"/>
                </a:schemeClr>
              </a:solidFill>
              <a:latin typeface="Century Gothic" pitchFamily="34" charset="0"/>
            </a:endParaRPr>
          </a:p>
        </p:txBody>
      </p:sp>
      <p:pic>
        <p:nvPicPr>
          <p:cNvPr id="5" name="Picture 4" descr="Study Island 1.jpg"/>
          <p:cNvPicPr>
            <a:picLocks noChangeAspect="1"/>
          </p:cNvPicPr>
          <p:nvPr/>
        </p:nvPicPr>
        <p:blipFill>
          <a:blip r:embed="rId2" cstate="print"/>
          <a:stretch>
            <a:fillRect/>
          </a:stretch>
        </p:blipFill>
        <p:spPr>
          <a:xfrm>
            <a:off x="5638800" y="1295400"/>
            <a:ext cx="3311857" cy="3200400"/>
          </a:xfrm>
          <a:prstGeom prst="rect">
            <a:avLst/>
          </a:prstGeom>
        </p:spPr>
      </p:pic>
      <p:pic>
        <p:nvPicPr>
          <p:cNvPr id="8"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10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945312" cy="646193"/>
          </a:xfrm>
        </p:spPr>
        <p:txBody>
          <a:bodyPr/>
          <a:lstStyle/>
          <a:p>
            <a:r>
              <a:rPr lang="en-US" sz="2400" dirty="0" smtClean="0">
                <a:latin typeface="+mj-lt"/>
              </a:rPr>
              <a:t>Strong Start, Strong Finish Sessions – Monday’s</a:t>
            </a:r>
            <a:endParaRPr lang="en-US" sz="2400" dirty="0">
              <a:latin typeface="+mj-lt"/>
            </a:endParaRPr>
          </a:p>
        </p:txBody>
      </p:sp>
      <p:sp>
        <p:nvSpPr>
          <p:cNvPr id="3" name="Content Placeholder 2"/>
          <p:cNvSpPr>
            <a:spLocks noGrp="1"/>
          </p:cNvSpPr>
          <p:nvPr>
            <p:ph sz="half" idx="1"/>
          </p:nvPr>
        </p:nvSpPr>
        <p:spPr>
          <a:xfrm>
            <a:off x="457200" y="1600200"/>
            <a:ext cx="4191000" cy="4525963"/>
          </a:xfrm>
        </p:spPr>
        <p:txBody>
          <a:bodyPr>
            <a:normAutofit fontScale="77500" lnSpcReduction="20000"/>
          </a:bodyPr>
          <a:lstStyle/>
          <a:p>
            <a:pPr>
              <a:lnSpc>
                <a:spcPct val="120000"/>
              </a:lnSpc>
              <a:buClrTx/>
            </a:pPr>
            <a:r>
              <a:rPr lang="en-US" sz="2600" b="1" i="1" dirty="0" smtClean="0"/>
              <a:t>Great </a:t>
            </a:r>
            <a:r>
              <a:rPr lang="en-US" sz="2600" b="1" i="1" dirty="0"/>
              <a:t>Wolf Lodge</a:t>
            </a:r>
          </a:p>
          <a:p>
            <a:pPr marL="0" indent="0">
              <a:lnSpc>
                <a:spcPct val="120000"/>
              </a:lnSpc>
              <a:buClrTx/>
              <a:buNone/>
            </a:pPr>
            <a:r>
              <a:rPr lang="en-US" sz="2600" dirty="0"/>
              <a:t> 	</a:t>
            </a:r>
            <a:r>
              <a:rPr lang="en-US" sz="2600" dirty="0" smtClean="0"/>
              <a:t>3575 </a:t>
            </a:r>
            <a:r>
              <a:rPr lang="en-US" sz="2600" dirty="0"/>
              <a:t>U.S. </a:t>
            </a:r>
            <a:r>
              <a:rPr lang="en-US" sz="2600" dirty="0" smtClean="0"/>
              <a:t>31 </a:t>
            </a:r>
          </a:p>
          <a:p>
            <a:pPr marL="0" indent="0">
              <a:lnSpc>
                <a:spcPct val="120000"/>
              </a:lnSpc>
              <a:buClrTx/>
              <a:buNone/>
            </a:pPr>
            <a:r>
              <a:rPr lang="en-US" sz="2600" dirty="0"/>
              <a:t>	</a:t>
            </a:r>
            <a:r>
              <a:rPr lang="en-US" sz="2600" dirty="0" smtClean="0"/>
              <a:t>Traverse </a:t>
            </a:r>
            <a:r>
              <a:rPr lang="en-US" sz="2600" dirty="0"/>
              <a:t>City, MI 49684</a:t>
            </a:r>
          </a:p>
          <a:p>
            <a:pPr>
              <a:lnSpc>
                <a:spcPct val="120000"/>
              </a:lnSpc>
              <a:buClrTx/>
            </a:pPr>
            <a:r>
              <a:rPr lang="en-US" sz="2600" dirty="0"/>
              <a:t> </a:t>
            </a:r>
            <a:r>
              <a:rPr lang="en-US" sz="2600" b="1" i="1" dirty="0" smtClean="0"/>
              <a:t>Bay </a:t>
            </a:r>
            <a:r>
              <a:rPr lang="en-US" sz="2600" b="1" i="1" dirty="0"/>
              <a:t>Valley Resort</a:t>
            </a:r>
          </a:p>
          <a:p>
            <a:pPr marL="0" indent="0">
              <a:lnSpc>
                <a:spcPct val="120000"/>
              </a:lnSpc>
              <a:buClrTx/>
              <a:buNone/>
            </a:pPr>
            <a:r>
              <a:rPr lang="en-US" sz="2600" dirty="0"/>
              <a:t>	</a:t>
            </a:r>
            <a:r>
              <a:rPr lang="en-US" sz="2600" dirty="0" smtClean="0"/>
              <a:t>2470 Old Bridge Road </a:t>
            </a:r>
          </a:p>
          <a:p>
            <a:pPr marL="0" indent="0">
              <a:lnSpc>
                <a:spcPct val="120000"/>
              </a:lnSpc>
              <a:buClrTx/>
              <a:buNone/>
            </a:pPr>
            <a:r>
              <a:rPr lang="en-US" sz="2600" dirty="0"/>
              <a:t>	</a:t>
            </a:r>
            <a:r>
              <a:rPr lang="en-US" sz="2600" dirty="0" smtClean="0"/>
              <a:t>Bay City, MI 48706</a:t>
            </a:r>
          </a:p>
          <a:p>
            <a:pPr>
              <a:lnSpc>
                <a:spcPct val="120000"/>
              </a:lnSpc>
              <a:buClrTx/>
            </a:pPr>
            <a:r>
              <a:rPr lang="en-US" sz="2600" b="1" i="1" dirty="0"/>
              <a:t>Muskegon Community College</a:t>
            </a:r>
          </a:p>
          <a:p>
            <a:pPr marL="0" indent="0">
              <a:lnSpc>
                <a:spcPct val="120000"/>
              </a:lnSpc>
              <a:buClrTx/>
              <a:buNone/>
            </a:pPr>
            <a:r>
              <a:rPr lang="en-US" sz="2400" dirty="0"/>
              <a:t>    </a:t>
            </a:r>
            <a:r>
              <a:rPr lang="en-US" sz="2600" dirty="0"/>
              <a:t>	221 </a:t>
            </a:r>
            <a:r>
              <a:rPr lang="en-US" sz="2600" dirty="0" err="1"/>
              <a:t>Quarterline</a:t>
            </a:r>
            <a:r>
              <a:rPr lang="en-US" sz="2600" dirty="0"/>
              <a:t> </a:t>
            </a:r>
            <a:r>
              <a:rPr lang="en-US" sz="2600" dirty="0" smtClean="0"/>
              <a:t>Road </a:t>
            </a:r>
            <a:endParaRPr lang="en-US" sz="2600" dirty="0"/>
          </a:p>
          <a:p>
            <a:pPr marL="0" indent="0">
              <a:lnSpc>
                <a:spcPct val="120000"/>
              </a:lnSpc>
              <a:buClrTx/>
              <a:buNone/>
            </a:pPr>
            <a:r>
              <a:rPr lang="en-US" sz="2600" dirty="0"/>
              <a:t>	Muskegon, MI 49442</a:t>
            </a:r>
            <a:endParaRPr lang="en-US" sz="2600" dirty="0" smtClean="0"/>
          </a:p>
          <a:p>
            <a:pPr marL="0" indent="0">
              <a:lnSpc>
                <a:spcPct val="120000"/>
              </a:lnSpc>
              <a:buNone/>
            </a:pPr>
            <a:endParaRPr lang="en-US" dirty="0"/>
          </a:p>
        </p:txBody>
      </p:sp>
      <p:sp>
        <p:nvSpPr>
          <p:cNvPr id="6" name="Text Placeholder 5"/>
          <p:cNvSpPr>
            <a:spLocks noGrp="1"/>
          </p:cNvSpPr>
          <p:nvPr>
            <p:ph type="body" sz="quarter" idx="4294967295"/>
          </p:nvPr>
        </p:nvSpPr>
        <p:spPr>
          <a:xfrm>
            <a:off x="12700" y="914400"/>
            <a:ext cx="8842375" cy="527050"/>
          </a:xfrm>
        </p:spPr>
        <p:txBody>
          <a:bodyPr>
            <a:normAutofit/>
          </a:bodyPr>
          <a:lstStyle/>
          <a:p>
            <a:pPr marL="0" indent="0">
              <a:buNone/>
            </a:pPr>
            <a:r>
              <a:rPr lang="en-US" sz="2800" b="1" dirty="0" smtClean="0"/>
              <a:t>Locations: </a:t>
            </a:r>
            <a:endParaRPr lang="en-US" sz="2800" b="1" dirty="0"/>
          </a:p>
        </p:txBody>
      </p:sp>
      <p:sp>
        <p:nvSpPr>
          <p:cNvPr id="7" name="Content Placeholder 6"/>
          <p:cNvSpPr>
            <a:spLocks noGrp="1"/>
          </p:cNvSpPr>
          <p:nvPr>
            <p:ph sz="half" idx="2"/>
          </p:nvPr>
        </p:nvSpPr>
        <p:spPr/>
        <p:txBody>
          <a:bodyPr>
            <a:normAutofit fontScale="77500" lnSpcReduction="20000"/>
          </a:bodyPr>
          <a:lstStyle/>
          <a:p>
            <a:pPr>
              <a:buClrTx/>
            </a:pPr>
            <a:r>
              <a:rPr lang="en-US" sz="2600" b="1" i="1" dirty="0" smtClean="0"/>
              <a:t>Boys </a:t>
            </a:r>
            <a:r>
              <a:rPr lang="en-US" sz="2600" b="1" i="1" dirty="0"/>
              <a:t>&amp; Girls Club of Troy</a:t>
            </a:r>
          </a:p>
          <a:p>
            <a:pPr marL="0" indent="0">
              <a:buClrTx/>
              <a:buNone/>
            </a:pPr>
            <a:r>
              <a:rPr lang="en-US" dirty="0" smtClean="0"/>
              <a:t>	</a:t>
            </a:r>
            <a:r>
              <a:rPr lang="en-US" sz="2600" dirty="0" smtClean="0"/>
              <a:t>3670 </a:t>
            </a:r>
            <a:r>
              <a:rPr lang="en-US" sz="2600" dirty="0"/>
              <a:t>John R Road</a:t>
            </a:r>
            <a:br>
              <a:rPr lang="en-US" sz="2600" dirty="0"/>
            </a:br>
            <a:r>
              <a:rPr lang="en-US" sz="2600" dirty="0" smtClean="0"/>
              <a:t>	Troy</a:t>
            </a:r>
            <a:r>
              <a:rPr lang="en-US" sz="2600" dirty="0"/>
              <a:t>, MI 48083</a:t>
            </a:r>
          </a:p>
          <a:p>
            <a:pPr>
              <a:buClrTx/>
            </a:pPr>
            <a:r>
              <a:rPr lang="en-US" dirty="0"/>
              <a:t> </a:t>
            </a:r>
            <a:r>
              <a:rPr lang="en-US" sz="2600" b="1" i="1" dirty="0"/>
              <a:t>Henry Ford Community </a:t>
            </a:r>
            <a:r>
              <a:rPr lang="en-US" sz="2600" b="1" i="1" dirty="0" smtClean="0"/>
              <a:t>College</a:t>
            </a:r>
            <a:r>
              <a:rPr lang="en-US" sz="2600" i="1" dirty="0" smtClean="0"/>
              <a:t> </a:t>
            </a:r>
            <a:r>
              <a:rPr lang="en-US" sz="2600" dirty="0" smtClean="0"/>
              <a:t>    </a:t>
            </a:r>
          </a:p>
          <a:p>
            <a:pPr marL="0" indent="0">
              <a:buClrTx/>
              <a:buNone/>
            </a:pPr>
            <a:r>
              <a:rPr lang="en-US" dirty="0"/>
              <a:t>	</a:t>
            </a:r>
            <a:r>
              <a:rPr lang="en-US" sz="2600" dirty="0" smtClean="0"/>
              <a:t>Detroit, MI</a:t>
            </a:r>
          </a:p>
          <a:p>
            <a:pPr marL="0" indent="0">
              <a:buNone/>
            </a:pPr>
            <a:r>
              <a:rPr lang="en-US" i="1" dirty="0" smtClean="0">
                <a:solidFill>
                  <a:srgbClr val="FF0000"/>
                </a:solidFill>
              </a:rPr>
              <a:t>Check kmail for more information.</a:t>
            </a:r>
            <a:endParaRPr lang="en-US" i="1" dirty="0">
              <a:solidFill>
                <a:srgbClr val="FF0000"/>
              </a:solidFill>
            </a:endParaRPr>
          </a:p>
          <a:p>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446100"/>
            <a:ext cx="3276600" cy="2137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574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1213"/>
            <a:ext cx="5257800" cy="776987"/>
          </a:xfrm>
        </p:spPr>
        <p:txBody>
          <a:bodyPr>
            <a:noAutofit/>
          </a:bodyPr>
          <a:lstStyle/>
          <a:p>
            <a:pPr algn="ctr"/>
            <a:r>
              <a:rPr lang="en-US" sz="2400" dirty="0" smtClean="0">
                <a:solidFill>
                  <a:srgbClr val="000066"/>
                </a:solidFill>
              </a:rPr>
              <a:t>How to find your courses in Study Island</a:t>
            </a:r>
            <a:endParaRPr lang="en-US" sz="2400" dirty="0">
              <a:solidFill>
                <a:srgbClr val="000066"/>
              </a:solidFill>
            </a:endParaRPr>
          </a:p>
        </p:txBody>
      </p:sp>
      <p:sp>
        <p:nvSpPr>
          <p:cNvPr id="5" name="Right Arrow 4"/>
          <p:cNvSpPr/>
          <p:nvPr/>
        </p:nvSpPr>
        <p:spPr>
          <a:xfrm>
            <a:off x="5029200" y="6096000"/>
            <a:ext cx="1447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867400"/>
          </a:xfrm>
          <a:prstGeom prst="rect">
            <a:avLst/>
          </a:prstGeom>
        </p:spPr>
      </p:pic>
      <p:pic>
        <p:nvPicPr>
          <p:cNvPr id="8"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55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81800"/>
          </a:xfrm>
          <a:prstGeom prst="rect">
            <a:avLst/>
          </a:prstGeom>
        </p:spPr>
      </p:pic>
      <p:sp>
        <p:nvSpPr>
          <p:cNvPr id="3" name="Rectangle 2"/>
          <p:cNvSpPr/>
          <p:nvPr/>
        </p:nvSpPr>
        <p:spPr>
          <a:xfrm>
            <a:off x="2743200" y="1905000"/>
            <a:ext cx="4114800" cy="457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743200" y="685800"/>
            <a:ext cx="16002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4343400" y="914400"/>
            <a:ext cx="22860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879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8702"/>
            <a:ext cx="5486400" cy="929387"/>
          </a:xfrm>
        </p:spPr>
        <p:txBody>
          <a:bodyPr/>
          <a:lstStyle/>
          <a:p>
            <a:pPr algn="ctr"/>
            <a:r>
              <a:rPr lang="en-US" sz="2400" dirty="0" smtClean="0">
                <a:solidFill>
                  <a:srgbClr val="000066"/>
                </a:solidFill>
                <a:latin typeface="+mj-lt"/>
              </a:rPr>
              <a:t>High School Student’s Role</a:t>
            </a:r>
            <a:br>
              <a:rPr lang="en-US" sz="2400" dirty="0" smtClean="0">
                <a:solidFill>
                  <a:srgbClr val="000066"/>
                </a:solidFill>
                <a:latin typeface="+mj-lt"/>
              </a:rPr>
            </a:br>
            <a:endParaRPr lang="en-US" sz="1200" dirty="0">
              <a:solidFill>
                <a:srgbClr val="000066"/>
              </a:solidFill>
              <a:latin typeface="+mj-lt"/>
            </a:endParaRPr>
          </a:p>
        </p:txBody>
      </p:sp>
      <p:pic>
        <p:nvPicPr>
          <p:cNvPr id="8"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0629" y="1182231"/>
            <a:ext cx="8839200" cy="5262979"/>
          </a:xfrm>
          <a:prstGeom prst="rect">
            <a:avLst/>
          </a:prstGeom>
        </p:spPr>
        <p:txBody>
          <a:bodyPr wrap="square">
            <a:spAutoFit/>
          </a:bodyPr>
          <a:lstStyle/>
          <a:p>
            <a:pPr lvl="0" fontAlgn="base">
              <a:spcBef>
                <a:spcPct val="0"/>
              </a:spcBef>
              <a:spcAft>
                <a:spcPct val="0"/>
              </a:spcAft>
            </a:pPr>
            <a:r>
              <a:rPr lang="en-US" sz="1600" dirty="0">
                <a:solidFill>
                  <a:prstClr val="black"/>
                </a:solidFill>
                <a:cs typeface="Arial" charset="0"/>
              </a:rPr>
              <a:t>In the </a:t>
            </a:r>
            <a:r>
              <a:rPr lang="en-US" sz="1600" b="1" dirty="0">
                <a:solidFill>
                  <a:prstClr val="black"/>
                </a:solidFill>
                <a:cs typeface="Arial" charset="0"/>
              </a:rPr>
              <a:t>K12 High School Program</a:t>
            </a:r>
            <a:r>
              <a:rPr lang="en-US" sz="1600" dirty="0">
                <a:solidFill>
                  <a:prstClr val="black"/>
                </a:solidFill>
                <a:cs typeface="Arial" charset="0"/>
              </a:rPr>
              <a:t>, you as the </a:t>
            </a:r>
            <a:r>
              <a:rPr lang="en-US" sz="1600" b="1" dirty="0">
                <a:solidFill>
                  <a:prstClr val="black"/>
                </a:solidFill>
                <a:cs typeface="Arial" charset="0"/>
              </a:rPr>
              <a:t>student</a:t>
            </a:r>
            <a:r>
              <a:rPr lang="en-US" sz="1600" dirty="0">
                <a:solidFill>
                  <a:prstClr val="black"/>
                </a:solidFill>
                <a:cs typeface="Arial" charset="0"/>
              </a:rPr>
              <a:t>, working in conjunction with your </a:t>
            </a:r>
            <a:r>
              <a:rPr lang="en-US" sz="1600" b="1" dirty="0">
                <a:solidFill>
                  <a:prstClr val="black"/>
                </a:solidFill>
                <a:cs typeface="Arial" charset="0"/>
              </a:rPr>
              <a:t>teacher</a:t>
            </a:r>
            <a:r>
              <a:rPr lang="en-US" sz="1600" dirty="0">
                <a:solidFill>
                  <a:prstClr val="black"/>
                </a:solidFill>
                <a:cs typeface="Arial" charset="0"/>
              </a:rPr>
              <a:t> and closely with your </a:t>
            </a:r>
            <a:r>
              <a:rPr lang="en-US" sz="1600" b="1" dirty="0">
                <a:solidFill>
                  <a:prstClr val="black"/>
                </a:solidFill>
                <a:cs typeface="Arial" charset="0"/>
              </a:rPr>
              <a:t>Mentor</a:t>
            </a:r>
            <a:r>
              <a:rPr lang="en-US" sz="1600" dirty="0">
                <a:solidFill>
                  <a:prstClr val="black"/>
                </a:solidFill>
                <a:cs typeface="Arial" charset="0"/>
              </a:rPr>
              <a:t>, are responsible for your success!</a:t>
            </a:r>
          </a:p>
          <a:p>
            <a:pPr lvl="0" fontAlgn="base">
              <a:spcBef>
                <a:spcPct val="0"/>
              </a:spcBef>
              <a:spcAft>
                <a:spcPct val="0"/>
              </a:spcAft>
            </a:pPr>
            <a:endParaRPr lang="en-US" sz="1600" dirty="0">
              <a:solidFill>
                <a:prstClr val="black"/>
              </a:solidFill>
              <a:cs typeface="Arial" charset="0"/>
            </a:endParaRP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cs typeface="Arial" charset="0"/>
              </a:rPr>
              <a:t>Students </a:t>
            </a:r>
            <a:r>
              <a:rPr lang="en-US" sz="1600" b="1" u="sng" dirty="0">
                <a:solidFill>
                  <a:prstClr val="black"/>
                </a:solidFill>
                <a:cs typeface="Arial" charset="0"/>
              </a:rPr>
              <a:t>must</a:t>
            </a:r>
            <a:r>
              <a:rPr lang="en-US" sz="1600" dirty="0">
                <a:solidFill>
                  <a:prstClr val="black"/>
                </a:solidFill>
                <a:cs typeface="Arial" charset="0"/>
              </a:rPr>
              <a:t> spend a minimum of </a:t>
            </a:r>
            <a:r>
              <a:rPr lang="en-US" sz="1600" b="1" dirty="0">
                <a:solidFill>
                  <a:prstClr val="black"/>
                </a:solidFill>
                <a:cs typeface="Arial" charset="0"/>
              </a:rPr>
              <a:t>6</a:t>
            </a:r>
            <a:r>
              <a:rPr lang="en-US" sz="1600" dirty="0">
                <a:solidFill>
                  <a:prstClr val="black"/>
                </a:solidFill>
                <a:cs typeface="Arial" charset="0"/>
              </a:rPr>
              <a:t> hours and </a:t>
            </a:r>
            <a:r>
              <a:rPr lang="en-US" sz="1600" b="1" dirty="0">
                <a:solidFill>
                  <a:prstClr val="black"/>
                </a:solidFill>
                <a:cs typeface="Arial" charset="0"/>
              </a:rPr>
              <a:t>20</a:t>
            </a:r>
            <a:r>
              <a:rPr lang="en-US" sz="1600" dirty="0">
                <a:solidFill>
                  <a:prstClr val="black"/>
                </a:solidFill>
                <a:cs typeface="Arial" charset="0"/>
              </a:rPr>
              <a:t> minutes per day on coursework.  Your schedule can be flexible but the 6 hour total is not.  (Stay tuned to understand “flexible” in the high school model.)</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cs typeface="Arial" charset="0"/>
              </a:rPr>
              <a:t>Students </a:t>
            </a:r>
            <a:r>
              <a:rPr lang="en-US" sz="1600" b="1" u="sng" dirty="0">
                <a:solidFill>
                  <a:prstClr val="black"/>
                </a:solidFill>
                <a:cs typeface="Arial" charset="0"/>
              </a:rPr>
              <a:t>must</a:t>
            </a:r>
            <a:r>
              <a:rPr lang="en-US" sz="1600" dirty="0">
                <a:solidFill>
                  <a:prstClr val="black"/>
                </a:solidFill>
                <a:cs typeface="Arial" charset="0"/>
              </a:rPr>
              <a:t> be willing to work with their </a:t>
            </a:r>
            <a:r>
              <a:rPr lang="en-US" sz="1600" b="1" dirty="0">
                <a:solidFill>
                  <a:prstClr val="black"/>
                </a:solidFill>
                <a:cs typeface="Arial" charset="0"/>
              </a:rPr>
              <a:t>mentor</a:t>
            </a:r>
            <a:r>
              <a:rPr lang="en-US" sz="1600" dirty="0">
                <a:solidFill>
                  <a:prstClr val="black"/>
                </a:solidFill>
                <a:cs typeface="Arial" charset="0"/>
              </a:rPr>
              <a:t> on a daily basis to ensure that they are on track.</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cs typeface="Arial" charset="0"/>
              </a:rPr>
              <a:t>Students </a:t>
            </a:r>
            <a:r>
              <a:rPr lang="en-US" sz="1600" b="1" u="sng" dirty="0">
                <a:solidFill>
                  <a:prstClr val="black"/>
                </a:solidFill>
                <a:cs typeface="Arial" charset="0"/>
              </a:rPr>
              <a:t>must</a:t>
            </a:r>
            <a:r>
              <a:rPr lang="en-US" sz="1600" dirty="0">
                <a:solidFill>
                  <a:prstClr val="black"/>
                </a:solidFill>
                <a:cs typeface="Arial" charset="0"/>
              </a:rPr>
              <a:t> keep track of time spent in each course so that their mentors can log it daily.</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cs typeface="Arial" charset="0"/>
              </a:rPr>
              <a:t>Students </a:t>
            </a:r>
            <a:r>
              <a:rPr lang="en-US" sz="1600" b="1" u="sng" dirty="0">
                <a:solidFill>
                  <a:prstClr val="black"/>
                </a:solidFill>
                <a:cs typeface="Arial" charset="0"/>
              </a:rPr>
              <a:t>must</a:t>
            </a:r>
            <a:r>
              <a:rPr lang="en-US" sz="1600" dirty="0">
                <a:solidFill>
                  <a:prstClr val="black"/>
                </a:solidFill>
                <a:cs typeface="Arial" charset="0"/>
              </a:rPr>
              <a:t> communicate with teachers and seek help </a:t>
            </a:r>
            <a:r>
              <a:rPr lang="en-US" sz="1600" b="1" u="sng" dirty="0">
                <a:solidFill>
                  <a:prstClr val="black"/>
                </a:solidFill>
                <a:cs typeface="Arial" charset="0"/>
              </a:rPr>
              <a:t>before</a:t>
            </a:r>
            <a:r>
              <a:rPr lang="en-US" sz="1600" dirty="0">
                <a:solidFill>
                  <a:prstClr val="black"/>
                </a:solidFill>
                <a:cs typeface="Arial" charset="0"/>
              </a:rPr>
              <a:t> they get too far behind.</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cs typeface="Arial" charset="0"/>
              </a:rPr>
              <a:t>Students </a:t>
            </a:r>
            <a:r>
              <a:rPr lang="en-US" sz="1600" b="1" u="sng" dirty="0">
                <a:solidFill>
                  <a:prstClr val="black"/>
                </a:solidFill>
                <a:cs typeface="Arial" charset="0"/>
              </a:rPr>
              <a:t>must</a:t>
            </a:r>
            <a:r>
              <a:rPr lang="en-US" sz="1600" dirty="0">
                <a:solidFill>
                  <a:prstClr val="black"/>
                </a:solidFill>
                <a:cs typeface="Arial" charset="0"/>
              </a:rPr>
              <a:t> work in a distraction-free space.</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cs typeface="Arial" charset="0"/>
              </a:rPr>
              <a:t>Students </a:t>
            </a:r>
            <a:r>
              <a:rPr lang="en-US" sz="1600" b="1" u="sng" dirty="0">
                <a:solidFill>
                  <a:prstClr val="black"/>
                </a:solidFill>
                <a:cs typeface="Arial" charset="0"/>
              </a:rPr>
              <a:t>must</a:t>
            </a:r>
            <a:r>
              <a:rPr lang="en-US" sz="1600" dirty="0">
                <a:solidFill>
                  <a:prstClr val="black"/>
                </a:solidFill>
                <a:cs typeface="Arial" charset="0"/>
              </a:rPr>
              <a:t> attend </a:t>
            </a:r>
            <a:r>
              <a:rPr lang="en-US" sz="1600" b="1" dirty="0">
                <a:solidFill>
                  <a:prstClr val="black"/>
                </a:solidFill>
                <a:cs typeface="Arial" charset="0"/>
              </a:rPr>
              <a:t>homeroom</a:t>
            </a:r>
            <a:r>
              <a:rPr lang="en-US" sz="1600" dirty="0">
                <a:solidFill>
                  <a:prstClr val="black"/>
                </a:solidFill>
                <a:cs typeface="Arial" charset="0"/>
              </a:rPr>
              <a:t> each week.</a:t>
            </a:r>
          </a:p>
          <a:p>
            <a:pPr marL="342900" lvl="0" indent="-342900" fontAlgn="base">
              <a:lnSpc>
                <a:spcPct val="150000"/>
              </a:lnSpc>
              <a:spcBef>
                <a:spcPct val="0"/>
              </a:spcBef>
              <a:spcAft>
                <a:spcPct val="0"/>
              </a:spcAft>
              <a:buFont typeface="Arial" panose="020B0604020202020204" pitchFamily="34" charset="0"/>
              <a:buChar char="•"/>
            </a:pPr>
            <a:r>
              <a:rPr lang="en-US" sz="1600" b="1" dirty="0">
                <a:solidFill>
                  <a:srgbClr val="FF0000"/>
                </a:solidFill>
                <a:cs typeface="Arial" charset="0"/>
              </a:rPr>
              <a:t>Students </a:t>
            </a:r>
            <a:r>
              <a:rPr lang="en-US" sz="1600" b="1" u="sng" dirty="0">
                <a:solidFill>
                  <a:srgbClr val="FF0000"/>
                </a:solidFill>
                <a:cs typeface="Arial" charset="0"/>
              </a:rPr>
              <a:t>must</a:t>
            </a:r>
            <a:r>
              <a:rPr lang="en-US" sz="1600" b="1" dirty="0">
                <a:solidFill>
                  <a:srgbClr val="FF0000"/>
                </a:solidFill>
                <a:cs typeface="Arial" charset="0"/>
              </a:rPr>
              <a:t> attend live Class Connect (CC) sessions and any assigned support sessions.</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cs typeface="Arial" charset="0"/>
              </a:rPr>
              <a:t>Students </a:t>
            </a:r>
            <a:r>
              <a:rPr lang="en-US" sz="1600" b="1" u="sng" dirty="0">
                <a:solidFill>
                  <a:prstClr val="black"/>
                </a:solidFill>
                <a:cs typeface="Arial" charset="0"/>
              </a:rPr>
              <a:t>must</a:t>
            </a:r>
            <a:r>
              <a:rPr lang="en-US" sz="1600" dirty="0">
                <a:solidFill>
                  <a:prstClr val="black"/>
                </a:solidFill>
                <a:cs typeface="Arial" charset="0"/>
              </a:rPr>
              <a:t> work to complete </a:t>
            </a:r>
            <a:r>
              <a:rPr lang="en-US" sz="1600" b="1" u="sng" dirty="0">
                <a:solidFill>
                  <a:prstClr val="black"/>
                </a:solidFill>
                <a:cs typeface="Arial" charset="0"/>
              </a:rPr>
              <a:t>all</a:t>
            </a:r>
            <a:r>
              <a:rPr lang="en-US" sz="1600" dirty="0">
                <a:solidFill>
                  <a:prstClr val="black"/>
                </a:solidFill>
                <a:cs typeface="Arial" charset="0"/>
              </a:rPr>
              <a:t> coursework by assigned due dates.</a:t>
            </a:r>
          </a:p>
        </p:txBody>
      </p:sp>
    </p:spTree>
    <p:extLst>
      <p:ext uri="{BB962C8B-B14F-4D97-AF65-F5344CB8AC3E}">
        <p14:creationId xmlns:p14="http://schemas.microsoft.com/office/powerpoint/2010/main" val="2443409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8702"/>
            <a:ext cx="5486400" cy="929387"/>
          </a:xfrm>
        </p:spPr>
        <p:txBody>
          <a:bodyPr/>
          <a:lstStyle/>
          <a:p>
            <a:pPr algn="ctr"/>
            <a:r>
              <a:rPr lang="en-US" sz="2400" dirty="0" smtClean="0">
                <a:solidFill>
                  <a:srgbClr val="000066"/>
                </a:solidFill>
                <a:latin typeface="+mj-lt"/>
              </a:rPr>
              <a:t>High School Parent’s/Mentor’s Role</a:t>
            </a:r>
            <a:br>
              <a:rPr lang="en-US" sz="2400" dirty="0" smtClean="0">
                <a:solidFill>
                  <a:srgbClr val="000066"/>
                </a:solidFill>
                <a:latin typeface="+mj-lt"/>
              </a:rPr>
            </a:br>
            <a:endParaRPr lang="en-US" sz="1200" dirty="0">
              <a:solidFill>
                <a:srgbClr val="000066"/>
              </a:solidFill>
              <a:latin typeface="+mj-lt"/>
            </a:endParaRPr>
          </a:p>
        </p:txBody>
      </p:sp>
      <p:pic>
        <p:nvPicPr>
          <p:cNvPr id="8"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428" y="1066800"/>
            <a:ext cx="9089571" cy="4278094"/>
          </a:xfrm>
          <a:prstGeom prst="rect">
            <a:avLst/>
          </a:prstGeom>
        </p:spPr>
        <p:txBody>
          <a:bodyPr wrap="square">
            <a:spAutoFit/>
          </a:bodyPr>
          <a:lstStyle/>
          <a:p>
            <a:pPr lvl="0" fontAlgn="base">
              <a:spcBef>
                <a:spcPct val="0"/>
              </a:spcBef>
              <a:spcAft>
                <a:spcPct val="0"/>
              </a:spcAft>
            </a:pPr>
            <a:r>
              <a:rPr lang="en-US" sz="1600" dirty="0">
                <a:solidFill>
                  <a:prstClr val="black"/>
                </a:solidFill>
                <a:cs typeface="Arial" charset="0"/>
              </a:rPr>
              <a:t>In the </a:t>
            </a:r>
            <a:r>
              <a:rPr lang="en-US" sz="1600" b="1" dirty="0">
                <a:solidFill>
                  <a:prstClr val="black"/>
                </a:solidFill>
                <a:cs typeface="Arial" charset="0"/>
              </a:rPr>
              <a:t>K12 High School Program</a:t>
            </a:r>
            <a:r>
              <a:rPr lang="en-US" sz="1600" dirty="0">
                <a:solidFill>
                  <a:prstClr val="black"/>
                </a:solidFill>
                <a:cs typeface="Arial" charset="0"/>
              </a:rPr>
              <a:t>, you as the parent, working in conjunction with a Highly Qualified teacher, serve as a </a:t>
            </a:r>
            <a:r>
              <a:rPr lang="en-US" sz="1600" b="1" dirty="0">
                <a:solidFill>
                  <a:prstClr val="black"/>
                </a:solidFill>
                <a:cs typeface="Arial" charset="0"/>
              </a:rPr>
              <a:t>Mentor</a:t>
            </a:r>
            <a:r>
              <a:rPr lang="en-US" sz="1600" dirty="0">
                <a:solidFill>
                  <a:prstClr val="black"/>
                </a:solidFill>
                <a:cs typeface="Arial" charset="0"/>
              </a:rPr>
              <a:t> for you student.  In high school, the mentor helps with things that don’t always come naturally to teenagers, such as organization, motivation, communication and accountability.</a:t>
            </a:r>
          </a:p>
          <a:p>
            <a:pPr lvl="0" fontAlgn="base">
              <a:spcBef>
                <a:spcPct val="0"/>
              </a:spcBef>
              <a:spcAft>
                <a:spcPct val="0"/>
              </a:spcAft>
            </a:pPr>
            <a:endParaRPr lang="en-US" sz="1600" dirty="0">
              <a:solidFill>
                <a:srgbClr val="002060"/>
              </a:solidFill>
              <a:cs typeface="Arial" charset="0"/>
            </a:endParaRPr>
          </a:p>
          <a:p>
            <a:pPr marL="342900" lvl="0" indent="-342900" fontAlgn="base">
              <a:lnSpc>
                <a:spcPct val="150000"/>
              </a:lnSpc>
              <a:spcBef>
                <a:spcPct val="0"/>
              </a:spcBef>
              <a:spcAft>
                <a:spcPct val="0"/>
              </a:spcAft>
              <a:buFont typeface="Arial" panose="020B0604020202020204" pitchFamily="34" charset="0"/>
              <a:buChar char="•"/>
            </a:pPr>
            <a:r>
              <a:rPr lang="en-US" sz="1600" dirty="0">
                <a:solidFill>
                  <a:srgbClr val="002060"/>
                </a:solidFill>
                <a:cs typeface="Arial" charset="0"/>
              </a:rPr>
              <a:t>Your student </a:t>
            </a:r>
            <a:r>
              <a:rPr lang="en-US" sz="1600" b="1" dirty="0">
                <a:solidFill>
                  <a:prstClr val="black"/>
                </a:solidFill>
                <a:cs typeface="Arial" charset="0"/>
              </a:rPr>
              <a:t>must</a:t>
            </a:r>
            <a:r>
              <a:rPr lang="en-US" sz="1600" dirty="0">
                <a:solidFill>
                  <a:prstClr val="black"/>
                </a:solidFill>
                <a:cs typeface="Arial" charset="0"/>
              </a:rPr>
              <a:t> </a:t>
            </a:r>
            <a:r>
              <a:rPr lang="en-US" sz="1600" dirty="0">
                <a:solidFill>
                  <a:srgbClr val="002060"/>
                </a:solidFill>
                <a:cs typeface="Arial" charset="0"/>
              </a:rPr>
              <a:t>spend a minimum of </a:t>
            </a:r>
            <a:r>
              <a:rPr lang="en-US" sz="1600" b="1" dirty="0">
                <a:solidFill>
                  <a:prstClr val="black"/>
                </a:solidFill>
                <a:cs typeface="Arial" charset="0"/>
              </a:rPr>
              <a:t>6</a:t>
            </a:r>
            <a:r>
              <a:rPr lang="en-US" sz="1600" dirty="0">
                <a:solidFill>
                  <a:srgbClr val="002060"/>
                </a:solidFill>
                <a:cs typeface="Arial" charset="0"/>
              </a:rPr>
              <a:t> hours and </a:t>
            </a:r>
            <a:r>
              <a:rPr lang="en-US" sz="1600" b="1" dirty="0">
                <a:solidFill>
                  <a:prstClr val="black"/>
                </a:solidFill>
                <a:cs typeface="Arial" charset="0"/>
              </a:rPr>
              <a:t>20</a:t>
            </a:r>
            <a:r>
              <a:rPr lang="en-US" sz="1600" dirty="0">
                <a:solidFill>
                  <a:prstClr val="black"/>
                </a:solidFill>
                <a:cs typeface="Arial" charset="0"/>
              </a:rPr>
              <a:t> </a:t>
            </a:r>
            <a:r>
              <a:rPr lang="en-US" sz="1600" dirty="0">
                <a:solidFill>
                  <a:srgbClr val="002060"/>
                </a:solidFill>
                <a:cs typeface="Arial" charset="0"/>
              </a:rPr>
              <a:t>minutes per day on coursework.  </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srgbClr val="002060"/>
                </a:solidFill>
                <a:cs typeface="Arial" charset="0"/>
              </a:rPr>
              <a:t>Mentors should plan to spend a minimum of </a:t>
            </a:r>
            <a:r>
              <a:rPr lang="en-US" sz="1600" b="1" dirty="0">
                <a:solidFill>
                  <a:prstClr val="black"/>
                </a:solidFill>
                <a:cs typeface="Arial" charset="0"/>
              </a:rPr>
              <a:t>45 minutes to an hour </a:t>
            </a:r>
            <a:r>
              <a:rPr lang="en-US" sz="1600" dirty="0">
                <a:solidFill>
                  <a:srgbClr val="002060"/>
                </a:solidFill>
                <a:cs typeface="Arial" charset="0"/>
              </a:rPr>
              <a:t>per day with their student.</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srgbClr val="002060"/>
                </a:solidFill>
                <a:cs typeface="Arial" charset="0"/>
              </a:rPr>
              <a:t>Mentors spend time reviewing what their student has accomplished during the day and help their student make adjustments if he/she falls behind.</a:t>
            </a:r>
          </a:p>
          <a:p>
            <a:pPr marL="342900" lvl="0" indent="-342900" fontAlgn="base">
              <a:lnSpc>
                <a:spcPct val="150000"/>
              </a:lnSpc>
              <a:spcBef>
                <a:spcPct val="0"/>
              </a:spcBef>
              <a:spcAft>
                <a:spcPct val="0"/>
              </a:spcAft>
              <a:buFont typeface="Arial" panose="020B0604020202020204" pitchFamily="34" charset="0"/>
              <a:buChar char="•"/>
            </a:pPr>
            <a:r>
              <a:rPr lang="en-US" sz="1600" b="1" dirty="0">
                <a:solidFill>
                  <a:srgbClr val="FF0000"/>
                </a:solidFill>
                <a:cs typeface="Arial" charset="0"/>
              </a:rPr>
              <a:t>Mentors are responsible for logging attendance for each day of school!</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srgbClr val="002060"/>
                </a:solidFill>
                <a:cs typeface="Arial" charset="0"/>
              </a:rPr>
              <a:t>Mentors must encourage their student to communicate with teachers as needed.</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srgbClr val="002060"/>
                </a:solidFill>
                <a:cs typeface="Arial" charset="0"/>
              </a:rPr>
              <a:t>Mentors monitor student engagement, participation and progress.</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srgbClr val="002060"/>
                </a:solidFill>
                <a:cs typeface="Arial" charset="0"/>
              </a:rPr>
              <a:t>Mentors must read all k-mails and respond within 24 hours.</a:t>
            </a:r>
            <a:endParaRPr lang="en-US" sz="1600" dirty="0">
              <a:solidFill>
                <a:prstClr val="black"/>
              </a:solidFill>
              <a:cs typeface="Arial" charset="0"/>
            </a:endParaRPr>
          </a:p>
        </p:txBody>
      </p:sp>
    </p:spTree>
    <p:extLst>
      <p:ext uri="{BB962C8B-B14F-4D97-AF65-F5344CB8AC3E}">
        <p14:creationId xmlns:p14="http://schemas.microsoft.com/office/powerpoint/2010/main" val="23327115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1"/>
          <p:cNvSpPr txBox="1">
            <a:spLocks noChangeArrowheads="1"/>
          </p:cNvSpPr>
          <p:nvPr/>
        </p:nvSpPr>
        <p:spPr bwMode="auto">
          <a:xfrm>
            <a:off x="1600200" y="2133600"/>
            <a:ext cx="6096000" cy="193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9" tIns="45635" rIns="91269" bIns="45635">
            <a:spAutoFit/>
          </a:bodyPr>
          <a:lstStyle>
            <a:lvl1pPr defTabSz="908050" eaLnBrk="0" hangingPunct="0">
              <a:defRPr>
                <a:solidFill>
                  <a:schemeClr val="tx1"/>
                </a:solidFill>
                <a:latin typeface="Arial" pitchFamily="34" charset="0"/>
                <a:cs typeface="Arial" pitchFamily="34" charset="0"/>
              </a:defRPr>
            </a:lvl1pPr>
            <a:lvl2pPr marL="742950" indent="-285750" defTabSz="908050" eaLnBrk="0" hangingPunct="0">
              <a:defRPr>
                <a:solidFill>
                  <a:schemeClr val="tx1"/>
                </a:solidFill>
                <a:latin typeface="Arial" pitchFamily="34" charset="0"/>
                <a:cs typeface="Arial" pitchFamily="34" charset="0"/>
              </a:defRPr>
            </a:lvl2pPr>
            <a:lvl3pPr marL="1143000" indent="-228600" defTabSz="908050" eaLnBrk="0" hangingPunct="0">
              <a:defRPr>
                <a:solidFill>
                  <a:schemeClr val="tx1"/>
                </a:solidFill>
                <a:latin typeface="Arial" pitchFamily="34" charset="0"/>
                <a:cs typeface="Arial" pitchFamily="34" charset="0"/>
              </a:defRPr>
            </a:lvl3pPr>
            <a:lvl4pPr marL="1600200" indent="-228600" defTabSz="908050" eaLnBrk="0" hangingPunct="0">
              <a:defRPr>
                <a:solidFill>
                  <a:schemeClr val="tx1"/>
                </a:solidFill>
                <a:latin typeface="Arial" pitchFamily="34" charset="0"/>
                <a:cs typeface="Arial" pitchFamily="34" charset="0"/>
              </a:defRPr>
            </a:lvl4pPr>
            <a:lvl5pPr marL="2057400" indent="-228600" defTabSz="908050" eaLnBrk="0" hangingPunct="0">
              <a:defRPr>
                <a:solidFill>
                  <a:schemeClr val="tx1"/>
                </a:solidFill>
                <a:latin typeface="Arial"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6000" b="1" dirty="0" smtClean="0">
                <a:solidFill>
                  <a:srgbClr val="000066"/>
                </a:solidFill>
              </a:rPr>
              <a:t>Thank you for attending! </a:t>
            </a:r>
          </a:p>
        </p:txBody>
      </p:sp>
      <p:sp>
        <p:nvSpPr>
          <p:cNvPr id="101379" name="TextBox 8"/>
          <p:cNvSpPr txBox="1">
            <a:spLocks noChangeArrowheads="1"/>
          </p:cNvSpPr>
          <p:nvPr/>
        </p:nvSpPr>
        <p:spPr bwMode="auto">
          <a:xfrm>
            <a:off x="2286000" y="4495800"/>
            <a:ext cx="5181600" cy="120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9" tIns="45635" rIns="91269" bIns="45635">
            <a:spAutoFit/>
          </a:bodyPr>
          <a:lstStyle>
            <a:lvl1pPr defTabSz="908050" eaLnBrk="0" hangingPunct="0">
              <a:defRPr>
                <a:solidFill>
                  <a:schemeClr val="tx1"/>
                </a:solidFill>
                <a:latin typeface="Arial" pitchFamily="34" charset="0"/>
                <a:cs typeface="Arial" pitchFamily="34" charset="0"/>
              </a:defRPr>
            </a:lvl1pPr>
            <a:lvl2pPr marL="742950" indent="-285750" defTabSz="908050" eaLnBrk="0" hangingPunct="0">
              <a:defRPr>
                <a:solidFill>
                  <a:schemeClr val="tx1"/>
                </a:solidFill>
                <a:latin typeface="Arial" pitchFamily="34" charset="0"/>
                <a:cs typeface="Arial" pitchFamily="34" charset="0"/>
              </a:defRPr>
            </a:lvl2pPr>
            <a:lvl3pPr marL="1143000" indent="-228600" defTabSz="908050" eaLnBrk="0" hangingPunct="0">
              <a:defRPr>
                <a:solidFill>
                  <a:schemeClr val="tx1"/>
                </a:solidFill>
                <a:latin typeface="Arial" pitchFamily="34" charset="0"/>
                <a:cs typeface="Arial" pitchFamily="34" charset="0"/>
              </a:defRPr>
            </a:lvl3pPr>
            <a:lvl4pPr marL="1600200" indent="-228600" defTabSz="908050" eaLnBrk="0" hangingPunct="0">
              <a:defRPr>
                <a:solidFill>
                  <a:schemeClr val="tx1"/>
                </a:solidFill>
                <a:latin typeface="Arial" pitchFamily="34" charset="0"/>
                <a:cs typeface="Arial" pitchFamily="34" charset="0"/>
              </a:defRPr>
            </a:lvl4pPr>
            <a:lvl5pPr marL="2057400" indent="-228600" defTabSz="908050" eaLnBrk="0" hangingPunct="0">
              <a:defRPr>
                <a:solidFill>
                  <a:schemeClr val="tx1"/>
                </a:solidFill>
                <a:latin typeface="Arial"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3600" b="1" dirty="0" smtClean="0"/>
              <a:t>Please feel free to kmail or call me </a:t>
            </a:r>
            <a:r>
              <a:rPr lang="en-US" sz="3600" b="1" dirty="0" smtClean="0">
                <a:sym typeface="Wingdings" pitchFamily="2" charset="2"/>
              </a:rPr>
              <a:t></a:t>
            </a:r>
            <a:endParaRPr lang="en-US" sz="3600" b="1" dirty="0" smtClean="0"/>
          </a:p>
        </p:txBody>
      </p:sp>
      <p:pic>
        <p:nvPicPr>
          <p:cNvPr id="6" name="Picture 2" descr="C:\Users\Stephanie\AppData\Local\Microsoft\Windows\Temporary Internet Files\Content.Outlook\62FCXQLJ\MGLVA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945312" cy="685800"/>
          </a:xfrm>
        </p:spPr>
        <p:txBody>
          <a:bodyPr/>
          <a:lstStyle/>
          <a:p>
            <a:r>
              <a:rPr lang="en-US" sz="2400" dirty="0" smtClean="0"/>
              <a:t>              Michigan State Testing Information</a:t>
            </a:r>
            <a:br>
              <a:rPr lang="en-US" sz="2400" dirty="0" smtClean="0"/>
            </a:br>
            <a:r>
              <a:rPr lang="en-US" sz="2400" dirty="0" smtClean="0"/>
              <a:t>                          (Required Testing)</a:t>
            </a:r>
            <a:endParaRPr lang="en-US" sz="2400" dirty="0"/>
          </a:p>
        </p:txBody>
      </p:sp>
      <p:sp>
        <p:nvSpPr>
          <p:cNvPr id="5" name="Rectangle 4"/>
          <p:cNvSpPr/>
          <p:nvPr/>
        </p:nvSpPr>
        <p:spPr>
          <a:xfrm>
            <a:off x="152400" y="1219200"/>
            <a:ext cx="8839200" cy="4524315"/>
          </a:xfrm>
          <a:prstGeom prst="rect">
            <a:avLst/>
          </a:prstGeom>
        </p:spPr>
        <p:txBody>
          <a:bodyPr wrap="square">
            <a:spAutoFit/>
          </a:bodyPr>
          <a:lstStyle/>
          <a:p>
            <a:r>
              <a:rPr lang="en-US" sz="1600" b="1" u="sng" dirty="0">
                <a:solidFill>
                  <a:schemeClr val="bg1"/>
                </a:solidFill>
                <a:ea typeface="Calibri"/>
                <a:cs typeface="Times New Roman"/>
              </a:rPr>
              <a:t>State Testing Information:</a:t>
            </a:r>
            <a:endParaRPr lang="en-US" sz="1600" dirty="0">
              <a:solidFill>
                <a:schemeClr val="bg1"/>
              </a:solidFill>
              <a:ea typeface="Calibri"/>
              <a:cs typeface="Times New Roman"/>
            </a:endParaRPr>
          </a:p>
          <a:p>
            <a:r>
              <a:rPr lang="en-US" sz="1600" dirty="0">
                <a:solidFill>
                  <a:schemeClr val="bg1"/>
                </a:solidFill>
                <a:ea typeface="Calibri"/>
                <a:cs typeface="Times New Roman"/>
              </a:rPr>
              <a:t>Window #1 (ACT/</a:t>
            </a:r>
            <a:r>
              <a:rPr lang="en-US" sz="1600" dirty="0" err="1">
                <a:solidFill>
                  <a:schemeClr val="bg1"/>
                </a:solidFill>
                <a:ea typeface="Calibri"/>
                <a:cs typeface="Times New Roman"/>
              </a:rPr>
              <a:t>WorkKeys</a:t>
            </a:r>
            <a:r>
              <a:rPr lang="en-US" sz="1600" dirty="0">
                <a:solidFill>
                  <a:schemeClr val="bg1"/>
                </a:solidFill>
                <a:ea typeface="Calibri"/>
                <a:cs typeface="Times New Roman"/>
              </a:rPr>
              <a:t>) 11</a:t>
            </a:r>
            <a:r>
              <a:rPr lang="en-US" sz="1600" baseline="30000" dirty="0">
                <a:solidFill>
                  <a:schemeClr val="bg1"/>
                </a:solidFill>
                <a:ea typeface="Calibri"/>
                <a:cs typeface="Times New Roman"/>
              </a:rPr>
              <a:t>th</a:t>
            </a:r>
            <a:r>
              <a:rPr lang="en-US" sz="1600" dirty="0">
                <a:solidFill>
                  <a:schemeClr val="bg1"/>
                </a:solidFill>
                <a:ea typeface="Calibri"/>
                <a:cs typeface="Times New Roman"/>
              </a:rPr>
              <a:t> Grade only</a:t>
            </a: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March 3 – ACT</a:t>
            </a:r>
            <a:endParaRPr lang="en-US" sz="1600" dirty="0">
              <a:solidFill>
                <a:schemeClr val="bg1"/>
              </a:solidFill>
              <a:ea typeface="Calibri"/>
              <a:cs typeface="Times New Roman"/>
            </a:endParaRP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March 4 – </a:t>
            </a:r>
            <a:r>
              <a:rPr lang="en-US" sz="1600" dirty="0" err="1">
                <a:solidFill>
                  <a:schemeClr val="bg1"/>
                </a:solidFill>
                <a:ea typeface="Times New Roman"/>
                <a:cs typeface="Times New Roman"/>
              </a:rPr>
              <a:t>WorkKeys</a:t>
            </a:r>
            <a:endParaRPr lang="en-US" sz="1600" dirty="0">
              <a:solidFill>
                <a:schemeClr val="bg1"/>
              </a:solidFill>
              <a:ea typeface="Calibri"/>
              <a:cs typeface="Times New Roman"/>
            </a:endParaRP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March 17 – ACT Make-up</a:t>
            </a:r>
            <a:endParaRPr lang="en-US" sz="1600" dirty="0">
              <a:solidFill>
                <a:schemeClr val="bg1"/>
              </a:solidFill>
              <a:ea typeface="Calibri"/>
              <a:cs typeface="Times New Roman"/>
            </a:endParaRP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March 18 – </a:t>
            </a:r>
            <a:r>
              <a:rPr lang="en-US" sz="1600" dirty="0" err="1">
                <a:solidFill>
                  <a:schemeClr val="bg1"/>
                </a:solidFill>
                <a:ea typeface="Times New Roman"/>
                <a:cs typeface="Times New Roman"/>
              </a:rPr>
              <a:t>WorkKeys</a:t>
            </a:r>
            <a:r>
              <a:rPr lang="en-US" sz="1600" dirty="0">
                <a:solidFill>
                  <a:schemeClr val="bg1"/>
                </a:solidFill>
                <a:ea typeface="Times New Roman"/>
                <a:cs typeface="Times New Roman"/>
              </a:rPr>
              <a:t> Make-up</a:t>
            </a:r>
            <a:endParaRPr lang="en-US" sz="1600" dirty="0">
              <a:solidFill>
                <a:schemeClr val="bg1"/>
              </a:solidFill>
              <a:ea typeface="Calibri"/>
              <a:cs typeface="Times New Roman"/>
            </a:endParaRPr>
          </a:p>
          <a:p>
            <a:r>
              <a:rPr lang="en-US" sz="1600" dirty="0">
                <a:solidFill>
                  <a:schemeClr val="bg1"/>
                </a:solidFill>
                <a:ea typeface="Calibri"/>
                <a:cs typeface="Times New Roman"/>
              </a:rPr>
              <a:t> </a:t>
            </a:r>
          </a:p>
          <a:p>
            <a:r>
              <a:rPr lang="en-US" sz="1600" dirty="0">
                <a:solidFill>
                  <a:schemeClr val="bg1"/>
                </a:solidFill>
                <a:ea typeface="Calibri"/>
                <a:cs typeface="Times New Roman"/>
              </a:rPr>
              <a:t>Window #2 (April 14 – May 1: 5</a:t>
            </a:r>
            <a:r>
              <a:rPr lang="en-US" sz="1600" baseline="30000" dirty="0">
                <a:solidFill>
                  <a:schemeClr val="bg1"/>
                </a:solidFill>
                <a:ea typeface="Calibri"/>
                <a:cs typeface="Times New Roman"/>
              </a:rPr>
              <a:t>th</a:t>
            </a:r>
            <a:r>
              <a:rPr lang="en-US" sz="1600" dirty="0">
                <a:solidFill>
                  <a:schemeClr val="bg1"/>
                </a:solidFill>
                <a:ea typeface="Calibri"/>
                <a:cs typeface="Times New Roman"/>
              </a:rPr>
              <a:t> &amp; 8</a:t>
            </a:r>
            <a:r>
              <a:rPr lang="en-US" sz="1600" baseline="30000" dirty="0">
                <a:solidFill>
                  <a:schemeClr val="bg1"/>
                </a:solidFill>
                <a:ea typeface="Calibri"/>
                <a:cs typeface="Times New Roman"/>
              </a:rPr>
              <a:t>th</a:t>
            </a:r>
            <a:r>
              <a:rPr lang="en-US" sz="1600" dirty="0">
                <a:solidFill>
                  <a:schemeClr val="bg1"/>
                </a:solidFill>
                <a:ea typeface="Calibri"/>
                <a:cs typeface="Times New Roman"/>
              </a:rPr>
              <a:t> Grades)</a:t>
            </a: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April 14-16 – 5</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&amp; 8</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Grades (2 full days + ½ day)</a:t>
            </a:r>
            <a:endParaRPr lang="en-US" sz="1600" dirty="0">
              <a:solidFill>
                <a:schemeClr val="bg1"/>
              </a:solidFill>
              <a:ea typeface="Calibri"/>
              <a:cs typeface="Times New Roman"/>
            </a:endParaRP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April 17 &amp; 20 – scheduled make-up dates for 5</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&amp; 8</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a:t>
            </a:r>
            <a:endParaRPr lang="en-US" sz="1600" dirty="0">
              <a:solidFill>
                <a:schemeClr val="bg1"/>
              </a:solidFill>
              <a:ea typeface="Calibri"/>
              <a:cs typeface="Times New Roman"/>
            </a:endParaRPr>
          </a:p>
          <a:p>
            <a:r>
              <a:rPr lang="en-US" sz="1600" dirty="0">
                <a:solidFill>
                  <a:schemeClr val="bg1"/>
                </a:solidFill>
                <a:ea typeface="Calibri"/>
                <a:cs typeface="Times New Roman"/>
              </a:rPr>
              <a:t> </a:t>
            </a:r>
          </a:p>
          <a:p>
            <a:r>
              <a:rPr lang="en-US" sz="1600" dirty="0">
                <a:solidFill>
                  <a:schemeClr val="bg1"/>
                </a:solidFill>
                <a:ea typeface="Calibri"/>
                <a:cs typeface="Times New Roman"/>
              </a:rPr>
              <a:t>Window #3 (April 28 – May 15: 4</a:t>
            </a:r>
            <a:r>
              <a:rPr lang="en-US" sz="1600" baseline="30000" dirty="0">
                <a:solidFill>
                  <a:schemeClr val="bg1"/>
                </a:solidFill>
                <a:ea typeface="Calibri"/>
                <a:cs typeface="Times New Roman"/>
              </a:rPr>
              <a:t>th</a:t>
            </a:r>
            <a:r>
              <a:rPr lang="en-US" sz="1600" dirty="0">
                <a:solidFill>
                  <a:schemeClr val="bg1"/>
                </a:solidFill>
                <a:ea typeface="Calibri"/>
                <a:cs typeface="Times New Roman"/>
              </a:rPr>
              <a:t>, 7</a:t>
            </a:r>
            <a:r>
              <a:rPr lang="en-US" sz="1600" baseline="30000" dirty="0">
                <a:solidFill>
                  <a:schemeClr val="bg1"/>
                </a:solidFill>
                <a:ea typeface="Calibri"/>
                <a:cs typeface="Times New Roman"/>
              </a:rPr>
              <a:t>th</a:t>
            </a:r>
            <a:r>
              <a:rPr lang="en-US" sz="1600" dirty="0">
                <a:solidFill>
                  <a:schemeClr val="bg1"/>
                </a:solidFill>
                <a:ea typeface="Calibri"/>
                <a:cs typeface="Times New Roman"/>
              </a:rPr>
              <a:t> &amp; 11</a:t>
            </a:r>
            <a:r>
              <a:rPr lang="en-US" sz="1600" baseline="30000" dirty="0">
                <a:solidFill>
                  <a:schemeClr val="bg1"/>
                </a:solidFill>
                <a:ea typeface="Calibri"/>
                <a:cs typeface="Times New Roman"/>
              </a:rPr>
              <a:t>th</a:t>
            </a:r>
            <a:r>
              <a:rPr lang="en-US" sz="1600" dirty="0">
                <a:solidFill>
                  <a:schemeClr val="bg1"/>
                </a:solidFill>
                <a:ea typeface="Calibri"/>
                <a:cs typeface="Times New Roman"/>
              </a:rPr>
              <a:t> Grades)</a:t>
            </a: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April 28-30 – 4</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7</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&amp; 11</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Grades (2 full days + ½ day for 4</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&amp; 7</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3 full days for 11</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a:t>
            </a:r>
            <a:endParaRPr lang="en-US" sz="1600" dirty="0">
              <a:solidFill>
                <a:schemeClr val="bg1"/>
              </a:solidFill>
              <a:ea typeface="Calibri"/>
              <a:cs typeface="Times New Roman"/>
            </a:endParaRP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May 1 &amp; 4 – scheduled make-up dates for 4</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7</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&amp; 11</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a:t>
            </a:r>
            <a:endParaRPr lang="en-US" sz="1600" dirty="0">
              <a:solidFill>
                <a:schemeClr val="bg1"/>
              </a:solidFill>
              <a:ea typeface="Calibri"/>
              <a:cs typeface="Times New Roman"/>
            </a:endParaRPr>
          </a:p>
          <a:p>
            <a:r>
              <a:rPr lang="en-US" sz="1600" dirty="0">
                <a:solidFill>
                  <a:schemeClr val="bg1"/>
                </a:solidFill>
                <a:ea typeface="Calibri"/>
                <a:cs typeface="Times New Roman"/>
              </a:rPr>
              <a:t> </a:t>
            </a:r>
          </a:p>
          <a:p>
            <a:r>
              <a:rPr lang="en-US" sz="1600" dirty="0">
                <a:solidFill>
                  <a:schemeClr val="bg1"/>
                </a:solidFill>
                <a:ea typeface="Calibri"/>
                <a:cs typeface="Times New Roman"/>
              </a:rPr>
              <a:t>Window #4 (May 19 – June 5: 3</a:t>
            </a:r>
            <a:r>
              <a:rPr lang="en-US" sz="1600" baseline="30000" dirty="0">
                <a:solidFill>
                  <a:schemeClr val="bg1"/>
                </a:solidFill>
                <a:ea typeface="Calibri"/>
                <a:cs typeface="Times New Roman"/>
              </a:rPr>
              <a:t>rd</a:t>
            </a:r>
            <a:r>
              <a:rPr lang="en-US" sz="1600" dirty="0">
                <a:solidFill>
                  <a:schemeClr val="bg1"/>
                </a:solidFill>
                <a:ea typeface="Calibri"/>
                <a:cs typeface="Times New Roman"/>
              </a:rPr>
              <a:t> &amp; 6</a:t>
            </a:r>
            <a:r>
              <a:rPr lang="en-US" sz="1600" baseline="30000" dirty="0">
                <a:solidFill>
                  <a:schemeClr val="bg1"/>
                </a:solidFill>
                <a:ea typeface="Calibri"/>
                <a:cs typeface="Times New Roman"/>
              </a:rPr>
              <a:t>th</a:t>
            </a:r>
            <a:r>
              <a:rPr lang="en-US" sz="1600" dirty="0">
                <a:solidFill>
                  <a:schemeClr val="bg1"/>
                </a:solidFill>
                <a:ea typeface="Calibri"/>
                <a:cs typeface="Times New Roman"/>
              </a:rPr>
              <a:t> Grades)</a:t>
            </a: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May 19 &amp; 20 – 3</a:t>
            </a:r>
            <a:r>
              <a:rPr lang="en-US" sz="1600" baseline="30000" dirty="0">
                <a:solidFill>
                  <a:schemeClr val="bg1"/>
                </a:solidFill>
                <a:ea typeface="Times New Roman"/>
                <a:cs typeface="Times New Roman"/>
              </a:rPr>
              <a:t>rd</a:t>
            </a:r>
            <a:r>
              <a:rPr lang="en-US" sz="1600" dirty="0">
                <a:solidFill>
                  <a:schemeClr val="bg1"/>
                </a:solidFill>
                <a:ea typeface="Times New Roman"/>
                <a:cs typeface="Times New Roman"/>
              </a:rPr>
              <a:t> &amp; 6</a:t>
            </a:r>
            <a:r>
              <a:rPr lang="en-US" sz="1600" baseline="30000" dirty="0">
                <a:solidFill>
                  <a:schemeClr val="bg1"/>
                </a:solidFill>
                <a:ea typeface="Times New Roman"/>
                <a:cs typeface="Times New Roman"/>
              </a:rPr>
              <a:t>th </a:t>
            </a:r>
            <a:r>
              <a:rPr lang="en-US" sz="1600" dirty="0">
                <a:solidFill>
                  <a:schemeClr val="bg1"/>
                </a:solidFill>
                <a:ea typeface="Times New Roman"/>
                <a:cs typeface="Times New Roman"/>
              </a:rPr>
              <a:t>(2 full days)</a:t>
            </a:r>
            <a:endParaRPr lang="en-US" sz="1600" dirty="0">
              <a:solidFill>
                <a:schemeClr val="bg1"/>
              </a:solidFill>
              <a:ea typeface="Calibri"/>
              <a:cs typeface="Times New Roman"/>
            </a:endParaRPr>
          </a:p>
          <a:p>
            <a:pPr marL="342900" marR="0" lvl="0" indent="-342900">
              <a:spcBef>
                <a:spcPts val="0"/>
              </a:spcBef>
              <a:spcAft>
                <a:spcPts val="0"/>
              </a:spcAft>
              <a:buFont typeface="Symbol"/>
              <a:buChar char=""/>
            </a:pPr>
            <a:r>
              <a:rPr lang="en-US" sz="1600" dirty="0">
                <a:solidFill>
                  <a:schemeClr val="bg1"/>
                </a:solidFill>
                <a:ea typeface="Times New Roman"/>
                <a:cs typeface="Times New Roman"/>
              </a:rPr>
              <a:t>May 21 &amp; 22 – scheduled make-up days for 3</a:t>
            </a:r>
            <a:r>
              <a:rPr lang="en-US" sz="1600" baseline="30000" dirty="0">
                <a:solidFill>
                  <a:schemeClr val="bg1"/>
                </a:solidFill>
                <a:ea typeface="Times New Roman"/>
                <a:cs typeface="Times New Roman"/>
              </a:rPr>
              <a:t>rd</a:t>
            </a:r>
            <a:r>
              <a:rPr lang="en-US" sz="1600" dirty="0">
                <a:solidFill>
                  <a:schemeClr val="bg1"/>
                </a:solidFill>
                <a:ea typeface="Times New Roman"/>
                <a:cs typeface="Times New Roman"/>
              </a:rPr>
              <a:t> &amp; 6</a:t>
            </a:r>
            <a:r>
              <a:rPr lang="en-US" sz="1600" baseline="30000" dirty="0">
                <a:solidFill>
                  <a:schemeClr val="bg1"/>
                </a:solidFill>
                <a:ea typeface="Times New Roman"/>
                <a:cs typeface="Times New Roman"/>
              </a:rPr>
              <a:t>th</a:t>
            </a:r>
            <a:r>
              <a:rPr lang="en-US" sz="1600" dirty="0">
                <a:solidFill>
                  <a:schemeClr val="bg1"/>
                </a:solidFill>
                <a:ea typeface="Times New Roman"/>
                <a:cs typeface="Times New Roman"/>
              </a:rPr>
              <a:t> </a:t>
            </a:r>
            <a:r>
              <a:rPr lang="en-US" sz="1600" dirty="0">
                <a:solidFill>
                  <a:schemeClr val="bg1"/>
                </a:solidFill>
                <a:ea typeface="Calibri"/>
                <a:cs typeface="Times New Roman"/>
              </a:rPr>
              <a:t> </a:t>
            </a:r>
            <a:endParaRPr lang="en-US" sz="1600" dirty="0">
              <a:solidFill>
                <a:schemeClr val="bg1"/>
              </a:solidFill>
              <a:effectLst/>
              <a:ea typeface="Calibri"/>
              <a:cs typeface="Times New Roman"/>
            </a:endParaRPr>
          </a:p>
        </p:txBody>
      </p:sp>
    </p:spTree>
    <p:extLst>
      <p:ext uri="{BB962C8B-B14F-4D97-AF65-F5344CB8AC3E}">
        <p14:creationId xmlns:p14="http://schemas.microsoft.com/office/powerpoint/2010/main" val="845069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8702"/>
            <a:ext cx="5486400" cy="929387"/>
          </a:xfrm>
        </p:spPr>
        <p:txBody>
          <a:bodyPr/>
          <a:lstStyle/>
          <a:p>
            <a:pPr algn="ctr"/>
            <a:r>
              <a:rPr lang="en-US" sz="2800" dirty="0" smtClean="0">
                <a:solidFill>
                  <a:srgbClr val="000066"/>
                </a:solidFill>
                <a:latin typeface="+mj-lt"/>
              </a:rPr>
              <a:t/>
            </a:r>
            <a:br>
              <a:rPr lang="en-US" sz="2800" dirty="0" smtClean="0">
                <a:solidFill>
                  <a:srgbClr val="000066"/>
                </a:solidFill>
                <a:latin typeface="+mj-lt"/>
              </a:rPr>
            </a:br>
            <a:r>
              <a:rPr lang="en-US" sz="2400" dirty="0" smtClean="0">
                <a:solidFill>
                  <a:srgbClr val="000066"/>
                </a:solidFill>
                <a:latin typeface="+mj-lt"/>
              </a:rPr>
              <a:t>What does “Flexibility” mean?</a:t>
            </a:r>
            <a:br>
              <a:rPr lang="en-US" sz="2400" dirty="0" smtClean="0">
                <a:solidFill>
                  <a:srgbClr val="000066"/>
                </a:solidFill>
                <a:latin typeface="+mj-lt"/>
              </a:rPr>
            </a:br>
            <a:endParaRPr lang="en-US" sz="1200" dirty="0">
              <a:solidFill>
                <a:srgbClr val="000066"/>
              </a:solidFill>
              <a:latin typeface="+mj-lt"/>
            </a:endParaRPr>
          </a:p>
        </p:txBody>
      </p:sp>
      <p:pic>
        <p:nvPicPr>
          <p:cNvPr id="8"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 y="1143000"/>
            <a:ext cx="8915400" cy="4401205"/>
          </a:xfrm>
          <a:prstGeom prst="rect">
            <a:avLst/>
          </a:prstGeom>
        </p:spPr>
        <p:txBody>
          <a:bodyPr wrap="square">
            <a:spAutoFit/>
          </a:bodyPr>
          <a:lstStyle/>
          <a:p>
            <a:pPr lvl="0" fontAlgn="base">
              <a:spcBef>
                <a:spcPct val="0"/>
              </a:spcBef>
              <a:spcAft>
                <a:spcPct val="0"/>
              </a:spcAft>
            </a:pPr>
            <a:r>
              <a:rPr lang="en-US" sz="1600" b="1" u="sng" dirty="0">
                <a:solidFill>
                  <a:prstClr val="black"/>
                </a:solidFill>
                <a:cs typeface="Arial" charset="0"/>
              </a:rPr>
              <a:t>What Flexibility means to MGLVA:</a:t>
            </a:r>
          </a:p>
          <a:p>
            <a:pPr marL="285750" lvl="0" indent="-285750" fontAlgn="base">
              <a:lnSpc>
                <a:spcPct val="150000"/>
              </a:lnSpc>
              <a:spcBef>
                <a:spcPct val="0"/>
              </a:spcBef>
              <a:spcAft>
                <a:spcPct val="0"/>
              </a:spcAft>
              <a:buFont typeface="Arial" panose="020B0604020202020204" pitchFamily="34" charset="0"/>
              <a:buChar char="•"/>
            </a:pPr>
            <a:r>
              <a:rPr lang="en-US" sz="1600" b="1" dirty="0">
                <a:solidFill>
                  <a:prstClr val="black"/>
                </a:solidFill>
                <a:cs typeface="Arial" charset="0"/>
              </a:rPr>
              <a:t>Students may choose which class to work on first each school day.</a:t>
            </a:r>
          </a:p>
          <a:p>
            <a:pPr marL="285750" lvl="0" indent="-285750" fontAlgn="base">
              <a:lnSpc>
                <a:spcPct val="150000"/>
              </a:lnSpc>
              <a:spcBef>
                <a:spcPct val="0"/>
              </a:spcBef>
              <a:spcAft>
                <a:spcPct val="0"/>
              </a:spcAft>
              <a:buFont typeface="Arial" panose="020B0604020202020204" pitchFamily="34" charset="0"/>
              <a:buChar char="•"/>
            </a:pPr>
            <a:r>
              <a:rPr lang="en-US" sz="1600" b="1" dirty="0">
                <a:solidFill>
                  <a:prstClr val="black"/>
                </a:solidFill>
                <a:cs typeface="Arial" charset="0"/>
              </a:rPr>
              <a:t>Students can access the content 24 hours a day/7 days a week.</a:t>
            </a:r>
          </a:p>
          <a:p>
            <a:pPr marL="285750" lvl="0" indent="-285750" fontAlgn="base">
              <a:lnSpc>
                <a:spcPct val="150000"/>
              </a:lnSpc>
              <a:spcBef>
                <a:spcPct val="0"/>
              </a:spcBef>
              <a:spcAft>
                <a:spcPct val="0"/>
              </a:spcAft>
              <a:buFont typeface="Arial" panose="020B0604020202020204" pitchFamily="34" charset="0"/>
              <a:buChar char="•"/>
            </a:pPr>
            <a:r>
              <a:rPr lang="en-US" sz="1600" b="1" dirty="0">
                <a:solidFill>
                  <a:prstClr val="black"/>
                </a:solidFill>
                <a:cs typeface="Arial" charset="0"/>
              </a:rPr>
              <a:t>Students can work ahead in OLS courses.</a:t>
            </a:r>
          </a:p>
          <a:p>
            <a:pPr marL="285750" lvl="0" indent="-285750" fontAlgn="base">
              <a:lnSpc>
                <a:spcPct val="150000"/>
              </a:lnSpc>
              <a:spcBef>
                <a:spcPct val="0"/>
              </a:spcBef>
              <a:spcAft>
                <a:spcPct val="0"/>
              </a:spcAft>
              <a:buFont typeface="Arial" panose="020B0604020202020204" pitchFamily="34" charset="0"/>
              <a:buChar char="•"/>
            </a:pPr>
            <a:r>
              <a:rPr lang="en-US" sz="1600" b="1" dirty="0">
                <a:solidFill>
                  <a:prstClr val="black"/>
                </a:solidFill>
                <a:cs typeface="Arial" charset="0"/>
              </a:rPr>
              <a:t>Students can block their schedules.</a:t>
            </a:r>
          </a:p>
          <a:p>
            <a:pPr marL="285750" lvl="0" indent="-285750" fontAlgn="base">
              <a:lnSpc>
                <a:spcPct val="150000"/>
              </a:lnSpc>
              <a:spcBef>
                <a:spcPct val="0"/>
              </a:spcBef>
              <a:spcAft>
                <a:spcPct val="0"/>
              </a:spcAft>
              <a:buFont typeface="Arial" panose="020B0604020202020204" pitchFamily="34" charset="0"/>
              <a:buChar char="•"/>
            </a:pPr>
            <a:r>
              <a:rPr lang="en-US" sz="1600" b="1" dirty="0">
                <a:solidFill>
                  <a:prstClr val="black"/>
                </a:solidFill>
                <a:cs typeface="Arial" charset="0"/>
              </a:rPr>
              <a:t>Students can work anywhere in their homes or wherever they have an Internet connection.</a:t>
            </a:r>
          </a:p>
          <a:p>
            <a:pPr marL="285750" lvl="0" indent="-285750" fontAlgn="base">
              <a:spcBef>
                <a:spcPct val="0"/>
              </a:spcBef>
              <a:spcAft>
                <a:spcPct val="0"/>
              </a:spcAft>
              <a:buFont typeface="Arial" panose="020B0604020202020204" pitchFamily="34" charset="0"/>
              <a:buChar char="•"/>
            </a:pPr>
            <a:endParaRPr lang="en-US" sz="1600" b="1" dirty="0">
              <a:solidFill>
                <a:prstClr val="black"/>
              </a:solidFill>
              <a:cs typeface="Arial" charset="0"/>
            </a:endParaRPr>
          </a:p>
          <a:p>
            <a:pPr marL="285750" lvl="0" indent="-285750" fontAlgn="base">
              <a:spcBef>
                <a:spcPct val="0"/>
              </a:spcBef>
              <a:spcAft>
                <a:spcPct val="0"/>
              </a:spcAft>
              <a:buFont typeface="Arial" panose="020B0604020202020204" pitchFamily="34" charset="0"/>
              <a:buChar char="•"/>
            </a:pPr>
            <a:endParaRPr lang="en-US" sz="1600" b="1" dirty="0">
              <a:solidFill>
                <a:prstClr val="black"/>
              </a:solidFill>
              <a:cs typeface="Arial" charset="0"/>
            </a:endParaRPr>
          </a:p>
          <a:p>
            <a:pPr lvl="0" fontAlgn="base">
              <a:spcBef>
                <a:spcPct val="0"/>
              </a:spcBef>
              <a:spcAft>
                <a:spcPct val="0"/>
              </a:spcAft>
            </a:pPr>
            <a:r>
              <a:rPr lang="en-US" sz="1600" b="1" u="sng" dirty="0">
                <a:solidFill>
                  <a:prstClr val="black"/>
                </a:solidFill>
                <a:cs typeface="Arial" charset="0"/>
              </a:rPr>
              <a:t>What Flexibility does not mean at MGLVA:</a:t>
            </a:r>
          </a:p>
          <a:p>
            <a:pPr marL="285750" lvl="0" indent="-285750" fontAlgn="base">
              <a:lnSpc>
                <a:spcPct val="150000"/>
              </a:lnSpc>
              <a:spcBef>
                <a:spcPct val="0"/>
              </a:spcBef>
              <a:spcAft>
                <a:spcPct val="0"/>
              </a:spcAft>
              <a:buFont typeface="Arial" panose="020B0604020202020204" pitchFamily="34" charset="0"/>
              <a:buChar char="•"/>
            </a:pPr>
            <a:r>
              <a:rPr lang="en-US" sz="1600" b="1" dirty="0">
                <a:solidFill>
                  <a:prstClr val="black"/>
                </a:solidFill>
                <a:cs typeface="Arial" charset="0"/>
              </a:rPr>
              <a:t>Students may not work on one year’s curriculum over a longer period.</a:t>
            </a:r>
          </a:p>
          <a:p>
            <a:pPr marL="285750" lvl="0" indent="-285750" fontAlgn="base">
              <a:lnSpc>
                <a:spcPct val="150000"/>
              </a:lnSpc>
              <a:spcBef>
                <a:spcPct val="0"/>
              </a:spcBef>
              <a:spcAft>
                <a:spcPct val="0"/>
              </a:spcAft>
              <a:buFont typeface="Arial" panose="020B0604020202020204" pitchFamily="34" charset="0"/>
              <a:buChar char="•"/>
            </a:pPr>
            <a:r>
              <a:rPr lang="en-US" sz="1600" b="1" dirty="0">
                <a:solidFill>
                  <a:prstClr val="black"/>
                </a:solidFill>
                <a:cs typeface="Arial" charset="0"/>
              </a:rPr>
              <a:t>Students may not opt out of required course work.</a:t>
            </a:r>
          </a:p>
          <a:p>
            <a:pPr marL="285750" lvl="0" indent="-285750" fontAlgn="base">
              <a:lnSpc>
                <a:spcPct val="150000"/>
              </a:lnSpc>
              <a:spcBef>
                <a:spcPct val="0"/>
              </a:spcBef>
              <a:spcAft>
                <a:spcPct val="0"/>
              </a:spcAft>
              <a:buFont typeface="Arial" panose="020B0604020202020204" pitchFamily="34" charset="0"/>
              <a:buChar char="•"/>
            </a:pPr>
            <a:r>
              <a:rPr lang="en-US" sz="1600" b="1" dirty="0">
                <a:solidFill>
                  <a:prstClr val="black"/>
                </a:solidFill>
                <a:cs typeface="Arial" charset="0"/>
              </a:rPr>
              <a:t>Students may not opt out of K12 mandated testing or state testing.</a:t>
            </a:r>
          </a:p>
        </p:txBody>
      </p:sp>
    </p:spTree>
    <p:extLst>
      <p:ext uri="{BB962C8B-B14F-4D97-AF65-F5344CB8AC3E}">
        <p14:creationId xmlns:p14="http://schemas.microsoft.com/office/powerpoint/2010/main" val="353139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8702"/>
            <a:ext cx="5486400" cy="929387"/>
          </a:xfrm>
        </p:spPr>
        <p:txBody>
          <a:bodyPr/>
          <a:lstStyle/>
          <a:p>
            <a:pPr algn="ctr"/>
            <a:r>
              <a:rPr lang="en-US" sz="2400" dirty="0" smtClean="0">
                <a:solidFill>
                  <a:srgbClr val="000066"/>
                </a:solidFill>
                <a:latin typeface="+mj-lt"/>
              </a:rPr>
              <a:t>Graduation Requirements</a:t>
            </a:r>
            <a:br>
              <a:rPr lang="en-US" sz="2400" dirty="0" smtClean="0">
                <a:solidFill>
                  <a:srgbClr val="000066"/>
                </a:solidFill>
                <a:latin typeface="+mj-lt"/>
              </a:rPr>
            </a:br>
            <a:endParaRPr lang="en-US" sz="1200" dirty="0">
              <a:solidFill>
                <a:srgbClr val="000066"/>
              </a:solidFill>
              <a:latin typeface="+mj-lt"/>
            </a:endParaRPr>
          </a:p>
        </p:txBody>
      </p:sp>
      <p:pic>
        <p:nvPicPr>
          <p:cNvPr id="8"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1066800"/>
            <a:ext cx="8610600" cy="4124206"/>
          </a:xfrm>
          <a:prstGeom prst="rect">
            <a:avLst/>
          </a:prstGeom>
        </p:spPr>
        <p:txBody>
          <a:bodyPr wrap="square">
            <a:spAutoFit/>
          </a:bodyPr>
          <a:lstStyle/>
          <a:p>
            <a:pPr lvl="0" fontAlgn="base">
              <a:spcBef>
                <a:spcPct val="0"/>
              </a:spcBef>
              <a:spcAft>
                <a:spcPct val="0"/>
              </a:spcAft>
            </a:pPr>
            <a:r>
              <a:rPr lang="en-US" sz="1600" b="1" dirty="0">
                <a:solidFill>
                  <a:srgbClr val="1F497D"/>
                </a:solidFill>
                <a:cs typeface="Arial" charset="0"/>
              </a:rPr>
              <a:t>Students must complete all </a:t>
            </a:r>
            <a:r>
              <a:rPr lang="en-US" sz="1600" b="1" dirty="0">
                <a:solidFill>
                  <a:prstClr val="black"/>
                </a:solidFill>
                <a:cs typeface="Arial" charset="0"/>
              </a:rPr>
              <a:t>Michigan Merit Curriculum</a:t>
            </a:r>
            <a:r>
              <a:rPr lang="en-US" sz="1600" b="1" dirty="0">
                <a:solidFill>
                  <a:srgbClr val="1F497D"/>
                </a:solidFill>
                <a:cs typeface="Arial" charset="0"/>
              </a:rPr>
              <a:t> requirements for a total of </a:t>
            </a:r>
            <a:r>
              <a:rPr lang="en-US" sz="1600" b="1" dirty="0">
                <a:solidFill>
                  <a:prstClr val="black"/>
                </a:solidFill>
                <a:cs typeface="Arial" charset="0"/>
              </a:rPr>
              <a:t>22 Credits.</a:t>
            </a:r>
          </a:p>
          <a:p>
            <a:pPr lvl="0" fontAlgn="base">
              <a:spcBef>
                <a:spcPct val="0"/>
              </a:spcBef>
              <a:spcAft>
                <a:spcPct val="0"/>
              </a:spcAft>
            </a:pPr>
            <a:endParaRPr lang="en-US" sz="1600" b="1" dirty="0">
              <a:solidFill>
                <a:srgbClr val="1F497D"/>
              </a:solidFill>
              <a:cs typeface="Arial" charset="0"/>
            </a:endParaRPr>
          </a:p>
          <a:p>
            <a:pPr lvl="0" fontAlgn="base">
              <a:spcBef>
                <a:spcPct val="0"/>
              </a:spcBef>
              <a:spcAft>
                <a:spcPct val="0"/>
              </a:spcAft>
            </a:pPr>
            <a:endParaRPr lang="en-US" sz="1600" b="1" u="sng" dirty="0" smtClean="0">
              <a:solidFill>
                <a:prstClr val="black"/>
              </a:solidFill>
              <a:cs typeface="Arial" charset="0"/>
            </a:endParaRPr>
          </a:p>
          <a:p>
            <a:pPr lvl="0" fontAlgn="base">
              <a:spcBef>
                <a:spcPct val="0"/>
              </a:spcBef>
              <a:spcAft>
                <a:spcPct val="0"/>
              </a:spcAft>
            </a:pPr>
            <a:r>
              <a:rPr lang="en-US" sz="1600" b="1" u="sng" dirty="0" smtClean="0">
                <a:solidFill>
                  <a:prstClr val="black"/>
                </a:solidFill>
                <a:cs typeface="Arial" charset="0"/>
              </a:rPr>
              <a:t>Traditional </a:t>
            </a:r>
            <a:r>
              <a:rPr lang="en-US" sz="1600" b="1" u="sng" dirty="0">
                <a:solidFill>
                  <a:prstClr val="black"/>
                </a:solidFill>
                <a:cs typeface="Arial" charset="0"/>
              </a:rPr>
              <a:t>Diploma</a:t>
            </a:r>
          </a:p>
          <a:p>
            <a:pPr lvl="0" fontAlgn="base">
              <a:spcBef>
                <a:spcPct val="0"/>
              </a:spcBef>
              <a:spcAft>
                <a:spcPct val="0"/>
              </a:spcAft>
            </a:pPr>
            <a:endParaRPr lang="en-US" sz="1600" b="1" dirty="0">
              <a:solidFill>
                <a:srgbClr val="1F497D"/>
              </a:solidFill>
              <a:cs typeface="Arial" charset="0"/>
            </a:endParaRPr>
          </a:p>
          <a:p>
            <a:pPr lvl="0" fontAlgn="base">
              <a:spcBef>
                <a:spcPct val="0"/>
              </a:spcBef>
              <a:spcAft>
                <a:spcPct val="0"/>
              </a:spcAft>
            </a:pPr>
            <a:r>
              <a:rPr lang="en-US" sz="1400" b="1" dirty="0">
                <a:solidFill>
                  <a:srgbClr val="1F497D"/>
                </a:solidFill>
                <a:cs typeface="Arial" charset="0"/>
              </a:rPr>
              <a:t>2015 Grads = 16 Core Academic + 6 Elective Credits</a:t>
            </a:r>
          </a:p>
          <a:p>
            <a:pPr lvl="0" fontAlgn="base">
              <a:spcBef>
                <a:spcPct val="0"/>
              </a:spcBef>
              <a:spcAft>
                <a:spcPct val="0"/>
              </a:spcAft>
            </a:pPr>
            <a:r>
              <a:rPr lang="en-US" sz="1400" b="1" dirty="0">
                <a:solidFill>
                  <a:srgbClr val="1F497D"/>
                </a:solidFill>
                <a:cs typeface="Arial" charset="0"/>
              </a:rPr>
              <a:t>2016 Grads = 16 Core Academic + 2 World Language + 4 Elective Credits</a:t>
            </a:r>
          </a:p>
          <a:p>
            <a:pPr lvl="0" fontAlgn="base">
              <a:spcBef>
                <a:spcPct val="0"/>
              </a:spcBef>
              <a:spcAft>
                <a:spcPct val="0"/>
              </a:spcAft>
            </a:pPr>
            <a:r>
              <a:rPr lang="en-US" sz="1400" b="1" dirty="0">
                <a:solidFill>
                  <a:srgbClr val="1F497D"/>
                </a:solidFill>
                <a:cs typeface="Arial" charset="0"/>
              </a:rPr>
              <a:t>Students take </a:t>
            </a:r>
            <a:r>
              <a:rPr lang="en-US" sz="1400" b="1" u="sng" dirty="0">
                <a:solidFill>
                  <a:prstClr val="black"/>
                </a:solidFill>
                <a:cs typeface="Arial" charset="0"/>
              </a:rPr>
              <a:t>6 courses each semester</a:t>
            </a:r>
          </a:p>
          <a:p>
            <a:pPr lvl="0" fontAlgn="base">
              <a:spcBef>
                <a:spcPct val="0"/>
              </a:spcBef>
              <a:spcAft>
                <a:spcPct val="0"/>
              </a:spcAft>
            </a:pPr>
            <a:endParaRPr lang="en-US" sz="1400" b="1" dirty="0">
              <a:solidFill>
                <a:srgbClr val="1F497D"/>
              </a:solidFill>
              <a:cs typeface="Arial" charset="0"/>
            </a:endParaRPr>
          </a:p>
          <a:p>
            <a:pPr lvl="0" fontAlgn="base">
              <a:spcBef>
                <a:spcPct val="0"/>
              </a:spcBef>
              <a:spcAft>
                <a:spcPct val="0"/>
              </a:spcAft>
            </a:pPr>
            <a:r>
              <a:rPr lang="en-US" sz="1400" b="1" dirty="0">
                <a:solidFill>
                  <a:srgbClr val="1F497D"/>
                </a:solidFill>
                <a:cs typeface="Arial" charset="0"/>
              </a:rPr>
              <a:t>Math			4 Credits</a:t>
            </a:r>
          </a:p>
          <a:p>
            <a:pPr lvl="0" fontAlgn="base">
              <a:spcBef>
                <a:spcPct val="0"/>
              </a:spcBef>
              <a:spcAft>
                <a:spcPct val="0"/>
              </a:spcAft>
            </a:pPr>
            <a:r>
              <a:rPr lang="en-US" sz="1400" b="1" dirty="0">
                <a:solidFill>
                  <a:srgbClr val="1F497D"/>
                </a:solidFill>
                <a:cs typeface="Arial" charset="0"/>
              </a:rPr>
              <a:t>English			4 Credits</a:t>
            </a:r>
          </a:p>
          <a:p>
            <a:pPr lvl="0" fontAlgn="base">
              <a:spcBef>
                <a:spcPct val="0"/>
              </a:spcBef>
              <a:spcAft>
                <a:spcPct val="0"/>
              </a:spcAft>
            </a:pPr>
            <a:r>
              <a:rPr lang="en-US" sz="1400" b="1" dirty="0">
                <a:solidFill>
                  <a:srgbClr val="1F497D"/>
                </a:solidFill>
                <a:cs typeface="Arial" charset="0"/>
              </a:rPr>
              <a:t>Science			3 Credits</a:t>
            </a:r>
          </a:p>
          <a:p>
            <a:pPr lvl="0" fontAlgn="base">
              <a:spcBef>
                <a:spcPct val="0"/>
              </a:spcBef>
              <a:spcAft>
                <a:spcPct val="0"/>
              </a:spcAft>
            </a:pPr>
            <a:r>
              <a:rPr lang="en-US" sz="1400" b="1" dirty="0">
                <a:solidFill>
                  <a:srgbClr val="1F497D"/>
                </a:solidFill>
                <a:cs typeface="Arial" charset="0"/>
              </a:rPr>
              <a:t>Social Studies		3 Credits</a:t>
            </a:r>
          </a:p>
          <a:p>
            <a:pPr lvl="0" fontAlgn="base">
              <a:spcBef>
                <a:spcPct val="0"/>
              </a:spcBef>
              <a:spcAft>
                <a:spcPct val="0"/>
              </a:spcAft>
            </a:pPr>
            <a:r>
              <a:rPr lang="en-US" sz="1400" b="1" dirty="0">
                <a:solidFill>
                  <a:srgbClr val="1F497D"/>
                </a:solidFill>
                <a:cs typeface="Arial" charset="0"/>
              </a:rPr>
              <a:t>PE/Health		</a:t>
            </a:r>
            <a:r>
              <a:rPr lang="en-US" sz="1400" b="1" dirty="0" smtClean="0">
                <a:solidFill>
                  <a:srgbClr val="1F497D"/>
                </a:solidFill>
                <a:cs typeface="Arial" charset="0"/>
              </a:rPr>
              <a:t>                   1 </a:t>
            </a:r>
            <a:r>
              <a:rPr lang="en-US" sz="1400" b="1" dirty="0">
                <a:solidFill>
                  <a:srgbClr val="1F497D"/>
                </a:solidFill>
                <a:cs typeface="Arial" charset="0"/>
              </a:rPr>
              <a:t>Credit</a:t>
            </a:r>
          </a:p>
          <a:p>
            <a:pPr lvl="0" fontAlgn="base">
              <a:spcBef>
                <a:spcPct val="0"/>
              </a:spcBef>
              <a:spcAft>
                <a:spcPct val="0"/>
              </a:spcAft>
            </a:pPr>
            <a:r>
              <a:rPr lang="en-US" sz="1400" b="1" dirty="0">
                <a:solidFill>
                  <a:srgbClr val="1F497D"/>
                </a:solidFill>
                <a:cs typeface="Arial" charset="0"/>
              </a:rPr>
              <a:t>World Languages		2 Credits (2016 Grads and beyond)</a:t>
            </a:r>
          </a:p>
          <a:p>
            <a:pPr lvl="0" fontAlgn="base">
              <a:spcBef>
                <a:spcPct val="0"/>
              </a:spcBef>
              <a:spcAft>
                <a:spcPct val="0"/>
              </a:spcAft>
            </a:pPr>
            <a:endParaRPr lang="en-US" sz="1400" b="1" dirty="0">
              <a:solidFill>
                <a:srgbClr val="1F497D"/>
              </a:solidFill>
              <a:cs typeface="Arial" charset="0"/>
            </a:endParaRPr>
          </a:p>
          <a:p>
            <a:pPr lvl="0" fontAlgn="base">
              <a:spcBef>
                <a:spcPct val="0"/>
              </a:spcBef>
              <a:spcAft>
                <a:spcPct val="0"/>
              </a:spcAft>
            </a:pPr>
            <a:r>
              <a:rPr lang="en-US" sz="1200" b="1" dirty="0">
                <a:solidFill>
                  <a:srgbClr val="1F497D"/>
                </a:solidFill>
                <a:cs typeface="Arial" charset="0"/>
              </a:rPr>
              <a:t>NOTE:  Academic Courses will be </a:t>
            </a:r>
            <a:r>
              <a:rPr lang="en-US" sz="1200" b="1" u="sng" dirty="0">
                <a:solidFill>
                  <a:prstClr val="black"/>
                </a:solidFill>
                <a:cs typeface="Arial" charset="0"/>
              </a:rPr>
              <a:t>assigned by counselors </a:t>
            </a:r>
            <a:r>
              <a:rPr lang="en-US" sz="1200" b="1" dirty="0">
                <a:solidFill>
                  <a:srgbClr val="1F497D"/>
                </a:solidFill>
                <a:cs typeface="Arial" charset="0"/>
              </a:rPr>
              <a:t>as needed to complete all MMC requirements.</a:t>
            </a:r>
          </a:p>
        </p:txBody>
      </p:sp>
    </p:spTree>
    <p:extLst>
      <p:ext uri="{BB962C8B-B14F-4D97-AF65-F5344CB8AC3E}">
        <p14:creationId xmlns:p14="http://schemas.microsoft.com/office/powerpoint/2010/main" val="501841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8702"/>
            <a:ext cx="5486400" cy="929387"/>
          </a:xfrm>
        </p:spPr>
        <p:txBody>
          <a:bodyPr/>
          <a:lstStyle/>
          <a:p>
            <a:pPr algn="ctr"/>
            <a:r>
              <a:rPr lang="en-US" sz="2800" dirty="0" smtClean="0">
                <a:solidFill>
                  <a:srgbClr val="000066"/>
                </a:solidFill>
                <a:latin typeface="+mj-lt"/>
              </a:rPr>
              <a:t/>
            </a:r>
            <a:br>
              <a:rPr lang="en-US" sz="2800" dirty="0" smtClean="0">
                <a:solidFill>
                  <a:srgbClr val="000066"/>
                </a:solidFill>
                <a:latin typeface="+mj-lt"/>
              </a:rPr>
            </a:br>
            <a:r>
              <a:rPr lang="en-US" sz="2400" dirty="0" smtClean="0">
                <a:solidFill>
                  <a:srgbClr val="000066"/>
                </a:solidFill>
                <a:latin typeface="+mj-lt"/>
              </a:rPr>
              <a:t>High School Requirements</a:t>
            </a:r>
            <a:br>
              <a:rPr lang="en-US" sz="2400" dirty="0" smtClean="0">
                <a:solidFill>
                  <a:srgbClr val="000066"/>
                </a:solidFill>
                <a:latin typeface="+mj-lt"/>
              </a:rPr>
            </a:br>
            <a:endParaRPr lang="en-US" sz="1200" dirty="0">
              <a:solidFill>
                <a:srgbClr val="000066"/>
              </a:solidFill>
              <a:latin typeface="+mj-lt"/>
            </a:endParaRPr>
          </a:p>
        </p:txBody>
      </p:sp>
      <p:pic>
        <p:nvPicPr>
          <p:cNvPr id="8" name="Picture 2" descr="C:\Users\Stephanie\AppData\Local\Microsoft\Windows\Temporary Internet Files\Content.Outlook\62FCXQLJ\MGLVA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43000" cy="8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1514" y="1066800"/>
            <a:ext cx="8839200" cy="2062103"/>
          </a:xfrm>
          <a:prstGeom prst="rect">
            <a:avLst/>
          </a:prstGeom>
        </p:spPr>
        <p:txBody>
          <a:bodyPr wrap="square">
            <a:spAutoFit/>
          </a:bodyPr>
          <a:lstStyle/>
          <a:p>
            <a:pPr lvl="0" fontAlgn="base">
              <a:spcBef>
                <a:spcPct val="0"/>
              </a:spcBef>
              <a:spcAft>
                <a:spcPct val="0"/>
              </a:spcAft>
            </a:pPr>
            <a:r>
              <a:rPr lang="en-US" sz="1600" dirty="0">
                <a:solidFill>
                  <a:prstClr val="black"/>
                </a:solidFill>
                <a:latin typeface="Arial" panose="020B0604020202020204" pitchFamily="34" charset="0"/>
                <a:cs typeface="Arial" panose="020B0604020202020204" pitchFamily="34" charset="0"/>
              </a:rPr>
              <a:t>All students will be placed in 9</a:t>
            </a:r>
            <a:r>
              <a:rPr lang="en-US" sz="1600" baseline="30000" dirty="0">
                <a:solidFill>
                  <a:prstClr val="black"/>
                </a:solidFill>
                <a:latin typeface="Arial" panose="020B0604020202020204" pitchFamily="34" charset="0"/>
                <a:cs typeface="Arial" panose="020B0604020202020204" pitchFamily="34" charset="0"/>
              </a:rPr>
              <a:t>th</a:t>
            </a:r>
            <a:r>
              <a:rPr lang="en-US" sz="1600" dirty="0">
                <a:solidFill>
                  <a:prstClr val="black"/>
                </a:solidFill>
                <a:latin typeface="Arial" panose="020B0604020202020204" pitchFamily="34" charset="0"/>
                <a:cs typeface="Arial" panose="020B0604020202020204" pitchFamily="34" charset="0"/>
              </a:rPr>
              <a:t>, 10</a:t>
            </a:r>
            <a:r>
              <a:rPr lang="en-US" sz="1600" baseline="30000" dirty="0">
                <a:solidFill>
                  <a:prstClr val="black"/>
                </a:solidFill>
                <a:latin typeface="Arial" panose="020B0604020202020204" pitchFamily="34" charset="0"/>
                <a:cs typeface="Arial" panose="020B0604020202020204" pitchFamily="34" charset="0"/>
              </a:rPr>
              <a:t>th</a:t>
            </a:r>
            <a:r>
              <a:rPr lang="en-US" sz="1600" dirty="0">
                <a:solidFill>
                  <a:prstClr val="black"/>
                </a:solidFill>
                <a:latin typeface="Arial" panose="020B0604020202020204" pitchFamily="34" charset="0"/>
                <a:cs typeface="Arial" panose="020B0604020202020204" pitchFamily="34" charset="0"/>
              </a:rPr>
              <a:t>, 11</a:t>
            </a:r>
            <a:r>
              <a:rPr lang="en-US" sz="1600" baseline="30000" dirty="0">
                <a:solidFill>
                  <a:prstClr val="black"/>
                </a:solidFill>
                <a:latin typeface="Arial" panose="020B0604020202020204" pitchFamily="34" charset="0"/>
                <a:cs typeface="Arial" panose="020B0604020202020204" pitchFamily="34" charset="0"/>
              </a:rPr>
              <a:t>th</a:t>
            </a:r>
            <a:r>
              <a:rPr lang="en-US" sz="1600" dirty="0">
                <a:solidFill>
                  <a:prstClr val="black"/>
                </a:solidFill>
                <a:latin typeface="Arial" panose="020B0604020202020204" pitchFamily="34" charset="0"/>
                <a:cs typeface="Arial" panose="020B0604020202020204" pitchFamily="34" charset="0"/>
              </a:rPr>
              <a:t>, or 12</a:t>
            </a:r>
            <a:r>
              <a:rPr lang="en-US" sz="1600" baseline="30000" dirty="0">
                <a:solidFill>
                  <a:prstClr val="black"/>
                </a:solidFill>
                <a:latin typeface="Arial" panose="020B0604020202020204" pitchFamily="34" charset="0"/>
                <a:cs typeface="Arial" panose="020B0604020202020204" pitchFamily="34" charset="0"/>
              </a:rPr>
              <a:t>th</a:t>
            </a:r>
            <a:r>
              <a:rPr lang="en-US" sz="1600" dirty="0">
                <a:solidFill>
                  <a:prstClr val="black"/>
                </a:solidFill>
                <a:latin typeface="Arial" panose="020B0604020202020204" pitchFamily="34" charset="0"/>
                <a:cs typeface="Arial" panose="020B0604020202020204" pitchFamily="34" charset="0"/>
              </a:rPr>
              <a:t> grade using the credit scale below:</a:t>
            </a:r>
          </a:p>
          <a:p>
            <a:pPr lvl="0" fontAlgn="base">
              <a:spcBef>
                <a:spcPct val="0"/>
              </a:spcBef>
              <a:spcAft>
                <a:spcPct val="0"/>
              </a:spcAft>
            </a:pPr>
            <a:endParaRPr lang="en-US" sz="1600" dirty="0">
              <a:solidFill>
                <a:prstClr val="black"/>
              </a:solidFill>
              <a:latin typeface="Arial" panose="020B0604020202020204" pitchFamily="34" charset="0"/>
              <a:cs typeface="Arial" panose="020B0604020202020204" pitchFamily="34" charset="0"/>
            </a:endParaRP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	0-4.99 Credits – 9</a:t>
            </a:r>
            <a:r>
              <a:rPr lang="en-US" sz="1600" baseline="30000" dirty="0">
                <a:solidFill>
                  <a:prstClr val="black"/>
                </a:solidFill>
                <a:latin typeface="Arial" panose="020B0604020202020204" pitchFamily="34" charset="0"/>
                <a:cs typeface="Arial" panose="020B0604020202020204" pitchFamily="34" charset="0"/>
              </a:rPr>
              <a:t>th</a:t>
            </a:r>
            <a:r>
              <a:rPr lang="en-US" sz="1600" dirty="0">
                <a:solidFill>
                  <a:prstClr val="black"/>
                </a:solidFill>
                <a:latin typeface="Arial" panose="020B0604020202020204" pitchFamily="34" charset="0"/>
                <a:cs typeface="Arial" panose="020B0604020202020204" pitchFamily="34" charset="0"/>
              </a:rPr>
              <a:t> Grade</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	5-10.99 Credits – 10</a:t>
            </a:r>
            <a:r>
              <a:rPr lang="en-US" sz="1600" baseline="30000" dirty="0">
                <a:solidFill>
                  <a:prstClr val="black"/>
                </a:solidFill>
                <a:latin typeface="Arial" panose="020B0604020202020204" pitchFamily="34" charset="0"/>
                <a:cs typeface="Arial" panose="020B0604020202020204" pitchFamily="34" charset="0"/>
              </a:rPr>
              <a:t>th</a:t>
            </a:r>
            <a:r>
              <a:rPr lang="en-US" sz="1600" dirty="0">
                <a:solidFill>
                  <a:prstClr val="black"/>
                </a:solidFill>
                <a:latin typeface="Arial" panose="020B0604020202020204" pitchFamily="34" charset="0"/>
                <a:cs typeface="Arial" panose="020B0604020202020204" pitchFamily="34" charset="0"/>
              </a:rPr>
              <a:t> Grade</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	11-15.99 Credits – 11</a:t>
            </a:r>
            <a:r>
              <a:rPr lang="en-US" sz="1600" baseline="30000" dirty="0">
                <a:solidFill>
                  <a:prstClr val="black"/>
                </a:solidFill>
                <a:latin typeface="Arial" panose="020B0604020202020204" pitchFamily="34" charset="0"/>
                <a:cs typeface="Arial" panose="020B0604020202020204" pitchFamily="34" charset="0"/>
              </a:rPr>
              <a:t>th</a:t>
            </a:r>
            <a:r>
              <a:rPr lang="en-US" sz="1600" dirty="0">
                <a:solidFill>
                  <a:prstClr val="black"/>
                </a:solidFill>
                <a:latin typeface="Arial" panose="020B0604020202020204" pitchFamily="34" charset="0"/>
                <a:cs typeface="Arial" panose="020B0604020202020204" pitchFamily="34" charset="0"/>
              </a:rPr>
              <a:t> Grade</a:t>
            </a:r>
          </a:p>
          <a:p>
            <a:pPr marL="342900" lvl="0" indent="-342900" fontAlgn="base">
              <a:lnSpc>
                <a:spcPct val="150000"/>
              </a:lnSpc>
              <a:spcBef>
                <a:spcPct val="0"/>
              </a:spcBef>
              <a:spcAft>
                <a:spcPct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	16-22 Credits – 12</a:t>
            </a:r>
            <a:r>
              <a:rPr lang="en-US" sz="1600" baseline="30000" dirty="0">
                <a:solidFill>
                  <a:prstClr val="black"/>
                </a:solidFill>
                <a:latin typeface="Arial" panose="020B0604020202020204" pitchFamily="34" charset="0"/>
                <a:cs typeface="Arial" panose="020B0604020202020204" pitchFamily="34" charset="0"/>
              </a:rPr>
              <a:t>th</a:t>
            </a:r>
            <a:r>
              <a:rPr lang="en-US" sz="1600" dirty="0">
                <a:solidFill>
                  <a:prstClr val="black"/>
                </a:solidFill>
                <a:latin typeface="Arial" panose="020B0604020202020204" pitchFamily="34" charset="0"/>
                <a:cs typeface="Arial" panose="020B0604020202020204" pitchFamily="34" charset="0"/>
              </a:rPr>
              <a:t> Grade</a:t>
            </a:r>
          </a:p>
        </p:txBody>
      </p:sp>
      <p:sp>
        <p:nvSpPr>
          <p:cNvPr id="5" name="Rectangle 4"/>
          <p:cNvSpPr/>
          <p:nvPr/>
        </p:nvSpPr>
        <p:spPr>
          <a:xfrm>
            <a:off x="65314" y="3352800"/>
            <a:ext cx="8915400" cy="2308324"/>
          </a:xfrm>
          <a:prstGeom prst="rect">
            <a:avLst/>
          </a:prstGeom>
        </p:spPr>
        <p:txBody>
          <a:bodyPr wrap="square">
            <a:spAutoFit/>
          </a:bodyPr>
          <a:lstStyle/>
          <a:p>
            <a:pPr lvl="0" fontAlgn="base">
              <a:spcBef>
                <a:spcPct val="0"/>
              </a:spcBef>
              <a:spcAft>
                <a:spcPct val="0"/>
              </a:spcAft>
            </a:pPr>
            <a:r>
              <a:rPr lang="en-US" sz="2400" b="1" dirty="0">
                <a:solidFill>
                  <a:prstClr val="black"/>
                </a:solidFill>
                <a:latin typeface="Calibri"/>
                <a:cs typeface="Arial" charset="0"/>
              </a:rPr>
              <a:t>Grading Scale:</a:t>
            </a:r>
          </a:p>
          <a:p>
            <a:pPr lvl="0" fontAlgn="base">
              <a:spcBef>
                <a:spcPct val="0"/>
              </a:spcBef>
              <a:spcAft>
                <a:spcPct val="0"/>
              </a:spcAft>
            </a:pPr>
            <a:endParaRPr lang="en-US" sz="2400" dirty="0">
              <a:solidFill>
                <a:prstClr val="black"/>
              </a:solidFill>
              <a:latin typeface="Calibri"/>
              <a:cs typeface="Arial" charset="0"/>
            </a:endParaRPr>
          </a:p>
          <a:p>
            <a:pPr lvl="0" fontAlgn="base">
              <a:spcBef>
                <a:spcPct val="0"/>
              </a:spcBef>
              <a:spcAft>
                <a:spcPct val="0"/>
              </a:spcAft>
            </a:pPr>
            <a:r>
              <a:rPr lang="en-US" sz="1600" dirty="0">
                <a:solidFill>
                  <a:prstClr val="black"/>
                </a:solidFill>
                <a:cs typeface="Arial" charset="0"/>
              </a:rPr>
              <a:t>A	4.0	93-100%			C	2.0	73-76%</a:t>
            </a:r>
          </a:p>
          <a:p>
            <a:pPr lvl="0" fontAlgn="base">
              <a:spcBef>
                <a:spcPct val="0"/>
              </a:spcBef>
              <a:spcAft>
                <a:spcPct val="0"/>
              </a:spcAft>
            </a:pPr>
            <a:r>
              <a:rPr lang="en-US" sz="1600" dirty="0">
                <a:solidFill>
                  <a:prstClr val="black"/>
                </a:solidFill>
                <a:cs typeface="Arial" charset="0"/>
              </a:rPr>
              <a:t>A-	3.7	90-92%			C-	1.7	70-72%</a:t>
            </a:r>
          </a:p>
          <a:p>
            <a:pPr lvl="0" fontAlgn="base">
              <a:spcBef>
                <a:spcPct val="0"/>
              </a:spcBef>
              <a:spcAft>
                <a:spcPct val="0"/>
              </a:spcAft>
            </a:pPr>
            <a:r>
              <a:rPr lang="en-US" sz="1600" dirty="0">
                <a:solidFill>
                  <a:prstClr val="black"/>
                </a:solidFill>
                <a:cs typeface="Arial" charset="0"/>
              </a:rPr>
              <a:t>B+	3.3	87-89%			D+	1.3	67-69%</a:t>
            </a:r>
          </a:p>
          <a:p>
            <a:pPr lvl="0" fontAlgn="base">
              <a:spcBef>
                <a:spcPct val="0"/>
              </a:spcBef>
              <a:spcAft>
                <a:spcPct val="0"/>
              </a:spcAft>
            </a:pPr>
            <a:r>
              <a:rPr lang="en-US" sz="1600" dirty="0">
                <a:solidFill>
                  <a:prstClr val="black"/>
                </a:solidFill>
                <a:cs typeface="Arial" charset="0"/>
              </a:rPr>
              <a:t>B	3.0	83-86%			D	1.0	63-66%</a:t>
            </a:r>
          </a:p>
          <a:p>
            <a:pPr lvl="0" fontAlgn="base">
              <a:spcBef>
                <a:spcPct val="0"/>
              </a:spcBef>
              <a:spcAft>
                <a:spcPct val="0"/>
              </a:spcAft>
            </a:pPr>
            <a:r>
              <a:rPr lang="en-US" sz="1600" dirty="0">
                <a:solidFill>
                  <a:prstClr val="black"/>
                </a:solidFill>
                <a:cs typeface="Arial" charset="0"/>
              </a:rPr>
              <a:t>B-	2.7	80-82%			D-	0.7	60-62%</a:t>
            </a:r>
          </a:p>
          <a:p>
            <a:pPr lvl="0" fontAlgn="base">
              <a:spcBef>
                <a:spcPct val="0"/>
              </a:spcBef>
              <a:spcAft>
                <a:spcPct val="0"/>
              </a:spcAft>
            </a:pPr>
            <a:r>
              <a:rPr lang="en-US" sz="1600" dirty="0">
                <a:solidFill>
                  <a:prstClr val="black"/>
                </a:solidFill>
                <a:cs typeface="Arial" charset="0"/>
              </a:rPr>
              <a:t>C+	2.3	77-79%			F	0.0	0-59%</a:t>
            </a:r>
          </a:p>
        </p:txBody>
      </p:sp>
    </p:spTree>
    <p:extLst>
      <p:ext uri="{BB962C8B-B14F-4D97-AF65-F5344CB8AC3E}">
        <p14:creationId xmlns:p14="http://schemas.microsoft.com/office/powerpoint/2010/main" val="214024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K12 Master_2012">
  <a:themeElements>
    <a:clrScheme name="Custom 6">
      <a:dk1>
        <a:srgbClr val="000000"/>
      </a:dk1>
      <a:lt1>
        <a:srgbClr val="FFFFFF"/>
      </a:lt1>
      <a:dk2>
        <a:srgbClr val="FFFFFF"/>
      </a:dk2>
      <a:lt2>
        <a:srgbClr val="FFFFFF"/>
      </a:lt2>
      <a:accent1>
        <a:srgbClr val="00ACEF"/>
      </a:accent1>
      <a:accent2>
        <a:srgbClr val="A90F80"/>
      </a:accent2>
      <a:accent3>
        <a:srgbClr val="CCDB1A"/>
      </a:accent3>
      <a:accent4>
        <a:srgbClr val="127EAD"/>
      </a:accent4>
      <a:accent5>
        <a:srgbClr val="5A2181"/>
      </a:accent5>
      <a:accent6>
        <a:srgbClr val="E7610F"/>
      </a:accent6>
      <a:hlink>
        <a:srgbClr val="00ACEF"/>
      </a:hlink>
      <a:folHlink>
        <a:srgbClr val="00AC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bwMode="auto">
        <a:solidFill>
          <a:schemeClr val="accent1"/>
        </a:solidFill>
        <a:ln w="57150" cap="flat" cmpd="sng" algn="ctr">
          <a:solidFill>
            <a:srgbClr val="A90F80"/>
          </a:solidFill>
          <a:prstDash val="solid"/>
          <a:round/>
          <a:headEnd type="none" w="med" len="med"/>
          <a:tailEnd type="arrow"/>
        </a:ln>
        <a:effectLst/>
      </a:spPr>
      <a:bodyPr/>
      <a:lstStyle/>
    </a:lnDef>
  </a:objectDefaults>
  <a:extraClrSchemeLst/>
</a:theme>
</file>

<file path=ppt/theme/theme2.xml><?xml version="1.0" encoding="utf-8"?>
<a:theme xmlns:a="http://schemas.openxmlformats.org/drawingml/2006/main" name="1_K12 Master_2012">
  <a:themeElements>
    <a:clrScheme name="Custom 6">
      <a:dk1>
        <a:srgbClr val="000000"/>
      </a:dk1>
      <a:lt1>
        <a:srgbClr val="FFFFFF"/>
      </a:lt1>
      <a:dk2>
        <a:srgbClr val="FFFFFF"/>
      </a:dk2>
      <a:lt2>
        <a:srgbClr val="FFFFFF"/>
      </a:lt2>
      <a:accent1>
        <a:srgbClr val="00ACEF"/>
      </a:accent1>
      <a:accent2>
        <a:srgbClr val="A90F80"/>
      </a:accent2>
      <a:accent3>
        <a:srgbClr val="CCDB1A"/>
      </a:accent3>
      <a:accent4>
        <a:srgbClr val="127EAD"/>
      </a:accent4>
      <a:accent5>
        <a:srgbClr val="5A2181"/>
      </a:accent5>
      <a:accent6>
        <a:srgbClr val="E7610F"/>
      </a:accent6>
      <a:hlink>
        <a:srgbClr val="00ACEF"/>
      </a:hlink>
      <a:folHlink>
        <a:srgbClr val="00AC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bwMode="auto">
        <a:solidFill>
          <a:schemeClr val="accent1"/>
        </a:solidFill>
        <a:ln w="57150" cap="flat" cmpd="sng" algn="ctr">
          <a:solidFill>
            <a:srgbClr val="A90F80"/>
          </a:solidFill>
          <a:prstDash val="solid"/>
          <a:round/>
          <a:headEnd type="none" w="med" len="med"/>
          <a:tailEnd type="arrow"/>
        </a:ln>
        <a:effectLst/>
      </a:spPr>
      <a:bodyPr/>
      <a:lst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21416</TotalTime>
  <Words>2034</Words>
  <Application>Microsoft Office PowerPoint</Application>
  <PresentationFormat>On-screen Show (4:3)</PresentationFormat>
  <Paragraphs>311</Paragraphs>
  <Slides>54</Slides>
  <Notes>11</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K12 Master_2012</vt:lpstr>
      <vt:lpstr>1_K12 Master_2012</vt:lpstr>
      <vt:lpstr>Audio Set Up</vt:lpstr>
      <vt:lpstr>PowerPoint Presentation</vt:lpstr>
      <vt:lpstr>Agenda</vt:lpstr>
      <vt:lpstr>Strong Start Website</vt:lpstr>
      <vt:lpstr>Strong Start, Strong Finish Sessions – Monday’s</vt:lpstr>
      <vt:lpstr>              Michigan State Testing Information                           (Required Testing)</vt:lpstr>
      <vt:lpstr> What does “Flexibility” mean? </vt:lpstr>
      <vt:lpstr>Graduation Requirements </vt:lpstr>
      <vt:lpstr> High School Requirements </vt:lpstr>
      <vt:lpstr>Learning Coaches Please log in to your OLS (Online School)</vt:lpstr>
      <vt:lpstr>PowerPoint Presentation</vt:lpstr>
      <vt:lpstr>PowerPoint Presentation</vt:lpstr>
      <vt:lpstr>Accessing your Student’s Courses  Online Learning Course </vt:lpstr>
      <vt:lpstr>PowerPoint Presentation</vt:lpstr>
      <vt:lpstr>PowerPoint Presentation</vt:lpstr>
      <vt:lpstr>Click on “I Understand” to continue.</vt:lpstr>
      <vt:lpstr> “Course List” will appear in a separate window</vt:lpstr>
      <vt:lpstr>   Online Learning Course </vt:lpstr>
      <vt:lpstr>Checking the Grade Book and User Activity </vt:lpstr>
      <vt:lpstr>Click on the “Gradebook” tab…</vt:lpstr>
      <vt:lpstr>PowerPoint Presentation</vt:lpstr>
      <vt:lpstr>User Activity Summary</vt:lpstr>
      <vt:lpstr>   User Activity by Unit</vt:lpstr>
      <vt:lpstr>PowerPoint Presentation</vt:lpstr>
      <vt:lpstr>PowerPoint Presentation</vt:lpstr>
      <vt:lpstr>Once in the class, click on the Weekly Assignment announcement.  </vt:lpstr>
      <vt:lpstr>Locating the Teacher Contact Information</vt:lpstr>
      <vt:lpstr>PowerPoint Presentation</vt:lpstr>
      <vt:lpstr>Instructional Time </vt:lpstr>
      <vt:lpstr>      Attendance and Truancy  </vt:lpstr>
      <vt:lpstr>2014 – 2015 School Year Academic Calendar * Subject to change</vt:lpstr>
      <vt:lpstr>        Entering Attendance</vt:lpstr>
      <vt:lpstr>PowerPoint Presentation</vt:lpstr>
      <vt:lpstr>How do I enter attendance for a day my student is unable to school? Excused absence</vt:lpstr>
      <vt:lpstr>PowerPoint Presentation</vt:lpstr>
      <vt:lpstr>PowerPoint Presentation</vt:lpstr>
      <vt:lpstr> High School (LMS)  Sample Course List (Class Connects) Example </vt:lpstr>
      <vt:lpstr>PowerPoint Presentation</vt:lpstr>
      <vt:lpstr>PowerPoint Presentation</vt:lpstr>
      <vt:lpstr>What is Scantron?</vt:lpstr>
      <vt:lpstr>How Do I Access the Scantron Tests? </vt:lpstr>
      <vt:lpstr>PowerPoint Presentation</vt:lpstr>
      <vt:lpstr>PowerPoint Presentation</vt:lpstr>
      <vt:lpstr>PowerPoint Presentation</vt:lpstr>
      <vt:lpstr>PowerPoint Presentation</vt:lpstr>
      <vt:lpstr>PowerPoint Presentation</vt:lpstr>
      <vt:lpstr>Important Information  About Completing Your Test</vt:lpstr>
      <vt:lpstr>PowerPoint Presentation</vt:lpstr>
      <vt:lpstr>Study Island</vt:lpstr>
      <vt:lpstr>How to find your courses in Study Island</vt:lpstr>
      <vt:lpstr>PowerPoint Presentation</vt:lpstr>
      <vt:lpstr>High School Student’s Role </vt:lpstr>
      <vt:lpstr>High School Parent’s/Mentor’s Role </vt:lpstr>
      <vt:lpstr>PowerPoint Presentation</vt:lpstr>
    </vt:vector>
  </TitlesOfParts>
  <Company>K12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Workshop</dc:title>
  <dc:creator>Cindy Cook</dc:creator>
  <cp:lastModifiedBy>Kimberly Cox</cp:lastModifiedBy>
  <cp:revision>1750</cp:revision>
  <dcterms:created xsi:type="dcterms:W3CDTF">2010-05-19T20:19:51Z</dcterms:created>
  <dcterms:modified xsi:type="dcterms:W3CDTF">2015-01-16T17:54:49Z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