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2" r:id="rId2"/>
    <p:sldId id="257" r:id="rId3"/>
    <p:sldId id="258" r:id="rId4"/>
    <p:sldId id="256" r:id="rId5"/>
    <p:sldId id="259" r:id="rId6"/>
    <p:sldId id="260" r:id="rId7"/>
    <p:sldId id="261" r:id="rId8"/>
    <p:sldId id="264"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6DBE0E-85C7-46E6-A26E-91A000149D23}" type="datetimeFigureOut">
              <a:rPr lang="en-US" smtClean="0"/>
              <a:t>12/1/2015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FE5E3A-2E2C-4847-83E5-B3475E3AAA93}" type="slidenum">
              <a:rPr lang="en-US" smtClean="0"/>
              <a:t>‹#›</a:t>
            </a:fld>
            <a:endParaRPr lang="en-US"/>
          </a:p>
        </p:txBody>
      </p:sp>
    </p:spTree>
    <p:extLst>
      <p:ext uri="{BB962C8B-B14F-4D97-AF65-F5344CB8AC3E}">
        <p14:creationId xmlns:p14="http://schemas.microsoft.com/office/powerpoint/2010/main" val="246103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790418-13D3-499C-A461-1B38B0C6A3ED}"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565BC-DBD0-4581-95BB-260A0B325C22}" type="slidenum">
              <a:rPr lang="en-US" smtClean="0"/>
              <a:t>‹#›</a:t>
            </a:fld>
            <a:endParaRPr lang="en-US"/>
          </a:p>
        </p:txBody>
      </p:sp>
    </p:spTree>
    <p:extLst>
      <p:ext uri="{BB962C8B-B14F-4D97-AF65-F5344CB8AC3E}">
        <p14:creationId xmlns:p14="http://schemas.microsoft.com/office/powerpoint/2010/main" val="1988211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90418-13D3-499C-A461-1B38B0C6A3ED}"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565BC-DBD0-4581-95BB-260A0B325C22}" type="slidenum">
              <a:rPr lang="en-US" smtClean="0"/>
              <a:t>‹#›</a:t>
            </a:fld>
            <a:endParaRPr lang="en-US"/>
          </a:p>
        </p:txBody>
      </p:sp>
    </p:spTree>
    <p:extLst>
      <p:ext uri="{BB962C8B-B14F-4D97-AF65-F5344CB8AC3E}">
        <p14:creationId xmlns:p14="http://schemas.microsoft.com/office/powerpoint/2010/main" val="1245813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90418-13D3-499C-A461-1B38B0C6A3ED}"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565BC-DBD0-4581-95BB-260A0B325C22}" type="slidenum">
              <a:rPr lang="en-US" smtClean="0"/>
              <a:t>‹#›</a:t>
            </a:fld>
            <a:endParaRPr lang="en-US"/>
          </a:p>
        </p:txBody>
      </p:sp>
    </p:spTree>
    <p:extLst>
      <p:ext uri="{BB962C8B-B14F-4D97-AF65-F5344CB8AC3E}">
        <p14:creationId xmlns:p14="http://schemas.microsoft.com/office/powerpoint/2010/main" val="1571769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90418-13D3-499C-A461-1B38B0C6A3ED}"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565BC-DBD0-4581-95BB-260A0B325C22}" type="slidenum">
              <a:rPr lang="en-US" smtClean="0"/>
              <a:t>‹#›</a:t>
            </a:fld>
            <a:endParaRPr lang="en-US"/>
          </a:p>
        </p:txBody>
      </p:sp>
    </p:spTree>
    <p:extLst>
      <p:ext uri="{BB962C8B-B14F-4D97-AF65-F5344CB8AC3E}">
        <p14:creationId xmlns:p14="http://schemas.microsoft.com/office/powerpoint/2010/main" val="2740896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90418-13D3-499C-A461-1B38B0C6A3ED}" type="datetimeFigureOut">
              <a:rPr lang="en-US" smtClean="0"/>
              <a:t>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4565BC-DBD0-4581-95BB-260A0B325C22}" type="slidenum">
              <a:rPr lang="en-US" smtClean="0"/>
              <a:t>‹#›</a:t>
            </a:fld>
            <a:endParaRPr lang="en-US"/>
          </a:p>
        </p:txBody>
      </p:sp>
    </p:spTree>
    <p:extLst>
      <p:ext uri="{BB962C8B-B14F-4D97-AF65-F5344CB8AC3E}">
        <p14:creationId xmlns:p14="http://schemas.microsoft.com/office/powerpoint/2010/main" val="997758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790418-13D3-499C-A461-1B38B0C6A3ED}"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565BC-DBD0-4581-95BB-260A0B325C22}" type="slidenum">
              <a:rPr lang="en-US" smtClean="0"/>
              <a:t>‹#›</a:t>
            </a:fld>
            <a:endParaRPr lang="en-US"/>
          </a:p>
        </p:txBody>
      </p:sp>
    </p:spTree>
    <p:extLst>
      <p:ext uri="{BB962C8B-B14F-4D97-AF65-F5344CB8AC3E}">
        <p14:creationId xmlns:p14="http://schemas.microsoft.com/office/powerpoint/2010/main" val="1762307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790418-13D3-499C-A461-1B38B0C6A3ED}" type="datetimeFigureOut">
              <a:rPr lang="en-US" smtClean="0"/>
              <a:t>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4565BC-DBD0-4581-95BB-260A0B325C22}" type="slidenum">
              <a:rPr lang="en-US" smtClean="0"/>
              <a:t>‹#›</a:t>
            </a:fld>
            <a:endParaRPr lang="en-US"/>
          </a:p>
        </p:txBody>
      </p:sp>
    </p:spTree>
    <p:extLst>
      <p:ext uri="{BB962C8B-B14F-4D97-AF65-F5344CB8AC3E}">
        <p14:creationId xmlns:p14="http://schemas.microsoft.com/office/powerpoint/2010/main" val="526314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790418-13D3-499C-A461-1B38B0C6A3ED}" type="datetimeFigureOut">
              <a:rPr lang="en-US" smtClean="0"/>
              <a:t>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4565BC-DBD0-4581-95BB-260A0B325C22}" type="slidenum">
              <a:rPr lang="en-US" smtClean="0"/>
              <a:t>‹#›</a:t>
            </a:fld>
            <a:endParaRPr lang="en-US"/>
          </a:p>
        </p:txBody>
      </p:sp>
    </p:spTree>
    <p:extLst>
      <p:ext uri="{BB962C8B-B14F-4D97-AF65-F5344CB8AC3E}">
        <p14:creationId xmlns:p14="http://schemas.microsoft.com/office/powerpoint/2010/main" val="80136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90418-13D3-499C-A461-1B38B0C6A3ED}" type="datetimeFigureOut">
              <a:rPr lang="en-US" smtClean="0"/>
              <a:t>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4565BC-DBD0-4581-95BB-260A0B325C22}" type="slidenum">
              <a:rPr lang="en-US" smtClean="0"/>
              <a:t>‹#›</a:t>
            </a:fld>
            <a:endParaRPr lang="en-US"/>
          </a:p>
        </p:txBody>
      </p:sp>
    </p:spTree>
    <p:extLst>
      <p:ext uri="{BB962C8B-B14F-4D97-AF65-F5344CB8AC3E}">
        <p14:creationId xmlns:p14="http://schemas.microsoft.com/office/powerpoint/2010/main" val="1991828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90418-13D3-499C-A461-1B38B0C6A3ED}"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565BC-DBD0-4581-95BB-260A0B325C22}" type="slidenum">
              <a:rPr lang="en-US" smtClean="0"/>
              <a:t>‹#›</a:t>
            </a:fld>
            <a:endParaRPr lang="en-US"/>
          </a:p>
        </p:txBody>
      </p:sp>
    </p:spTree>
    <p:extLst>
      <p:ext uri="{BB962C8B-B14F-4D97-AF65-F5344CB8AC3E}">
        <p14:creationId xmlns:p14="http://schemas.microsoft.com/office/powerpoint/2010/main" val="217717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90418-13D3-499C-A461-1B38B0C6A3ED}" type="datetimeFigureOut">
              <a:rPr lang="en-US" smtClean="0"/>
              <a:t>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4565BC-DBD0-4581-95BB-260A0B325C22}" type="slidenum">
              <a:rPr lang="en-US" smtClean="0"/>
              <a:t>‹#›</a:t>
            </a:fld>
            <a:endParaRPr lang="en-US"/>
          </a:p>
        </p:txBody>
      </p:sp>
    </p:spTree>
    <p:extLst>
      <p:ext uri="{BB962C8B-B14F-4D97-AF65-F5344CB8AC3E}">
        <p14:creationId xmlns:p14="http://schemas.microsoft.com/office/powerpoint/2010/main" val="1392339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90418-13D3-499C-A461-1B38B0C6A3ED}" type="datetimeFigureOut">
              <a:rPr lang="en-US" smtClean="0"/>
              <a:t>12/1/2015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4565BC-DBD0-4581-95BB-260A0B325C22}" type="slidenum">
              <a:rPr lang="en-US" smtClean="0"/>
              <a:t>‹#›</a:t>
            </a:fld>
            <a:endParaRPr lang="en-US"/>
          </a:p>
        </p:txBody>
      </p:sp>
    </p:spTree>
    <p:extLst>
      <p:ext uri="{BB962C8B-B14F-4D97-AF65-F5344CB8AC3E}">
        <p14:creationId xmlns:p14="http://schemas.microsoft.com/office/powerpoint/2010/main" val="662774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830088"/>
            <a:ext cx="9143999" cy="539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477000" y="3429000"/>
            <a:ext cx="990600" cy="4572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8432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609600"/>
            <a:ext cx="6795655"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990600" y="3315563"/>
            <a:ext cx="1752600" cy="175432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dirty="0" smtClean="0"/>
              <a:t>If you still have items to add, you can save the report as a Draft and return to it later.</a:t>
            </a:r>
            <a:endParaRPr lang="en-US" dirty="0"/>
          </a:p>
        </p:txBody>
      </p:sp>
      <p:sp>
        <p:nvSpPr>
          <p:cNvPr id="3" name="TextBox 2"/>
          <p:cNvSpPr txBox="1"/>
          <p:nvPr/>
        </p:nvSpPr>
        <p:spPr>
          <a:xfrm>
            <a:off x="3352800" y="2971800"/>
            <a:ext cx="1828800" cy="258532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dirty="0" smtClean="0"/>
              <a:t>If you have completed everything and are ready, click submit.  Once submitted, you will not be able to make any changes.</a:t>
            </a:r>
            <a:endParaRPr lang="en-US" dirty="0"/>
          </a:p>
        </p:txBody>
      </p:sp>
      <p:cxnSp>
        <p:nvCxnSpPr>
          <p:cNvPr id="5" name="Straight Arrow Connector 4"/>
          <p:cNvCxnSpPr>
            <a:stCxn id="2" idx="0"/>
          </p:cNvCxnSpPr>
          <p:nvPr/>
        </p:nvCxnSpPr>
        <p:spPr>
          <a:xfrm flipV="1">
            <a:off x="1866900" y="1447800"/>
            <a:ext cx="0" cy="1867763"/>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7" name="Straight Arrow Connector 6"/>
          <p:cNvCxnSpPr>
            <a:stCxn id="3" idx="0"/>
          </p:cNvCxnSpPr>
          <p:nvPr/>
        </p:nvCxnSpPr>
        <p:spPr>
          <a:xfrm flipH="1" flipV="1">
            <a:off x="3352800" y="1295400"/>
            <a:ext cx="914400" cy="16764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5946241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696200" cy="5078313"/>
          </a:xfrm>
          <a:prstGeom prst="rect">
            <a:avLst/>
          </a:prstGeom>
          <a:noFill/>
        </p:spPr>
        <p:txBody>
          <a:bodyPr wrap="square" rtlCol="0">
            <a:spAutoFit/>
          </a:bodyPr>
          <a:lstStyle/>
          <a:p>
            <a:r>
              <a:rPr lang="en-US" dirty="0" smtClean="0"/>
              <a:t>Additional Q &amp; A</a:t>
            </a:r>
          </a:p>
          <a:p>
            <a:endParaRPr lang="en-US" dirty="0"/>
          </a:p>
          <a:p>
            <a:r>
              <a:rPr lang="en-US" dirty="0" smtClean="0"/>
              <a:t>Q. What about mileage?</a:t>
            </a:r>
          </a:p>
          <a:p>
            <a:pPr marL="342900" indent="-342900">
              <a:buAutoNum type="alphaUcPeriod"/>
            </a:pPr>
            <a:r>
              <a:rPr lang="en-US" dirty="0" smtClean="0"/>
              <a:t>List mileage as “Travel no meals” in the Expense Type section and “mileage” in the Paid to and Paid For sections.</a:t>
            </a:r>
          </a:p>
          <a:p>
            <a:endParaRPr lang="en-US" dirty="0" smtClean="0"/>
          </a:p>
          <a:p>
            <a:endParaRPr lang="en-US" dirty="0"/>
          </a:p>
          <a:p>
            <a:pPr marL="285750" indent="-285750">
              <a:buFont typeface="Wingdings" panose="05000000000000000000" pitchFamily="2" charset="2"/>
              <a:buChar char="§"/>
            </a:pPr>
            <a:r>
              <a:rPr lang="en-US" dirty="0" smtClean="0"/>
              <a:t>You need to calculate the rate for mileage and put the dollar amount in.         # of miles x rate = dollar amount                                                                             Ex:    54 miles x .575 = $31.05</a:t>
            </a:r>
          </a:p>
          <a:p>
            <a:endParaRPr lang="en-US" dirty="0"/>
          </a:p>
          <a:p>
            <a:r>
              <a:rPr lang="en-US" dirty="0" smtClean="0"/>
              <a:t>Q. What if an item is rejected?</a:t>
            </a:r>
          </a:p>
          <a:p>
            <a:pPr marL="342900" indent="-342900">
              <a:buAutoNum type="alphaUcPeriod"/>
            </a:pPr>
            <a:r>
              <a:rPr lang="en-US" dirty="0" smtClean="0"/>
              <a:t>With this program, partial reports can be accepted and paid out.  If an item is rejected, you will get an email notifying you.  You can then expense that item on the next months report with any additional documentation necessary.</a:t>
            </a:r>
          </a:p>
          <a:p>
            <a:pPr marL="285750" indent="-285750">
              <a:buFont typeface="Wingdings" panose="05000000000000000000" pitchFamily="2" charset="2"/>
              <a:buChar char="§"/>
            </a:pPr>
            <a:r>
              <a:rPr lang="en-US" dirty="0" smtClean="0"/>
              <a:t>This way, your whole expense report is not held up of one item.  The rest of    the items, when approved will be send on for payment.</a:t>
            </a:r>
          </a:p>
          <a:p>
            <a:pPr marL="285750" indent="-285750">
              <a:buFont typeface="Wingdings" panose="05000000000000000000" pitchFamily="2" charset="2"/>
              <a:buChar char="§"/>
            </a:pPr>
            <a:r>
              <a:rPr lang="en-US" dirty="0" smtClean="0"/>
              <a:t>You will also receive an e-mail once the report has been approved.</a:t>
            </a:r>
          </a:p>
        </p:txBody>
      </p:sp>
    </p:spTree>
    <p:extLst>
      <p:ext uri="{BB962C8B-B14F-4D97-AF65-F5344CB8AC3E}">
        <p14:creationId xmlns:p14="http://schemas.microsoft.com/office/powerpoint/2010/main" val="3861248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2" y="55418"/>
            <a:ext cx="8839199" cy="5944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209800" y="5927743"/>
            <a:ext cx="5181600" cy="923330"/>
          </a:xfrm>
          <a:prstGeom prst="rect">
            <a:avLst/>
          </a:prstGeom>
          <a:noFill/>
        </p:spPr>
        <p:txBody>
          <a:bodyPr wrap="square" rtlCol="0">
            <a:spAutoFit/>
          </a:bodyPr>
          <a:lstStyle/>
          <a:p>
            <a:pPr algn="ctr"/>
            <a:r>
              <a:rPr lang="en-US" b="1" dirty="0" smtClean="0">
                <a:solidFill>
                  <a:srgbClr val="FF0000"/>
                </a:solidFill>
              </a:rPr>
              <a:t>On your home screen click on:</a:t>
            </a:r>
          </a:p>
          <a:p>
            <a:pPr marL="285750" indent="-285750" algn="ctr">
              <a:buFont typeface="Wingdings" panose="05000000000000000000" pitchFamily="2" charset="2"/>
              <a:buChar char="Ø"/>
            </a:pPr>
            <a:r>
              <a:rPr lang="en-US" b="1" dirty="0" smtClean="0">
                <a:solidFill>
                  <a:srgbClr val="FF0000"/>
                </a:solidFill>
              </a:rPr>
              <a:t>Time &amp; Expenses</a:t>
            </a:r>
          </a:p>
          <a:p>
            <a:pPr marL="285750" indent="-285750" algn="ctr">
              <a:buFont typeface="Wingdings" panose="05000000000000000000" pitchFamily="2" charset="2"/>
              <a:buChar char="Ø"/>
            </a:pPr>
            <a:r>
              <a:rPr lang="en-US" b="1" dirty="0" smtClean="0">
                <a:solidFill>
                  <a:srgbClr val="FF0000"/>
                </a:solidFill>
              </a:rPr>
              <a:t>My Expenses</a:t>
            </a:r>
            <a:endParaRPr lang="en-US" b="1" dirty="0">
              <a:solidFill>
                <a:srgbClr val="FF0000"/>
              </a:solidFill>
            </a:endParaRPr>
          </a:p>
        </p:txBody>
      </p:sp>
      <p:sp>
        <p:nvSpPr>
          <p:cNvPr id="5" name="Oval 4"/>
          <p:cNvSpPr/>
          <p:nvPr/>
        </p:nvSpPr>
        <p:spPr>
          <a:xfrm>
            <a:off x="13855" y="1288472"/>
            <a:ext cx="1295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905000" y="685800"/>
            <a:ext cx="1295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9579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
            <a:ext cx="8109239" cy="5345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Oval 1"/>
          <p:cNvSpPr/>
          <p:nvPr/>
        </p:nvSpPr>
        <p:spPr>
          <a:xfrm>
            <a:off x="6172200" y="4724400"/>
            <a:ext cx="6096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524000" y="5181600"/>
            <a:ext cx="4648200" cy="1200329"/>
          </a:xfrm>
          <a:prstGeom prst="rect">
            <a:avLst/>
          </a:prstGeom>
          <a:noFill/>
        </p:spPr>
        <p:txBody>
          <a:bodyPr wrap="square" rtlCol="0">
            <a:spAutoFit/>
          </a:bodyPr>
          <a:lstStyle/>
          <a:p>
            <a:r>
              <a:rPr lang="en-US" b="1" dirty="0" smtClean="0">
                <a:solidFill>
                  <a:srgbClr val="FF0000"/>
                </a:solidFill>
              </a:rPr>
              <a:t>To create a new report, click on Add</a:t>
            </a:r>
          </a:p>
          <a:p>
            <a:endParaRPr lang="en-US" dirty="0"/>
          </a:p>
          <a:p>
            <a:r>
              <a:rPr lang="en-US" dirty="0" smtClean="0"/>
              <a:t>If you have one already created and saved in draft, it will show on the list.</a:t>
            </a:r>
            <a:endParaRPr lang="en-US" dirty="0"/>
          </a:p>
        </p:txBody>
      </p:sp>
    </p:spTree>
    <p:extLst>
      <p:ext uri="{BB962C8B-B14F-4D97-AF65-F5344CB8AC3E}">
        <p14:creationId xmlns:p14="http://schemas.microsoft.com/office/powerpoint/2010/main" val="582997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14400"/>
            <a:ext cx="6400800" cy="34802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6109855" y="0"/>
            <a:ext cx="2971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Date Filed: The date you are completing the report.</a:t>
            </a:r>
            <a:endParaRPr lang="en-US" dirty="0"/>
          </a:p>
        </p:txBody>
      </p:sp>
      <p:sp>
        <p:nvSpPr>
          <p:cNvPr id="7" name="Rectangle 6"/>
          <p:cNvSpPr/>
          <p:nvPr/>
        </p:nvSpPr>
        <p:spPr>
          <a:xfrm>
            <a:off x="6144491" y="1066800"/>
            <a:ext cx="2971800" cy="10668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Employee: Will have your name.</a:t>
            </a:r>
          </a:p>
          <a:p>
            <a:pPr algn="ctr"/>
            <a:r>
              <a:rPr lang="en-US" dirty="0" smtClean="0"/>
              <a:t>Expense Report Number: Will auto populate.</a:t>
            </a:r>
            <a:endParaRPr lang="en-US" dirty="0"/>
          </a:p>
        </p:txBody>
      </p:sp>
      <p:sp>
        <p:nvSpPr>
          <p:cNvPr id="8" name="Rectangle 7"/>
          <p:cNvSpPr/>
          <p:nvPr/>
        </p:nvSpPr>
        <p:spPr>
          <a:xfrm>
            <a:off x="6172200" y="2362200"/>
            <a:ext cx="2971800" cy="838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smtClean="0"/>
              <a:t>GL Posting Date: Ignore</a:t>
            </a:r>
            <a:endParaRPr lang="en-US" dirty="0"/>
          </a:p>
        </p:txBody>
      </p:sp>
      <p:sp>
        <p:nvSpPr>
          <p:cNvPr id="9" name="Rectangle 8"/>
          <p:cNvSpPr/>
          <p:nvPr/>
        </p:nvSpPr>
        <p:spPr>
          <a:xfrm>
            <a:off x="6179127" y="3359056"/>
            <a:ext cx="2971800"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Attachments: See next slide</a:t>
            </a:r>
            <a:endParaRPr lang="en-US" dirty="0"/>
          </a:p>
        </p:txBody>
      </p:sp>
      <p:sp>
        <p:nvSpPr>
          <p:cNvPr id="10" name="Rectangle 9"/>
          <p:cNvSpPr/>
          <p:nvPr/>
        </p:nvSpPr>
        <p:spPr>
          <a:xfrm>
            <a:off x="6179127" y="4495800"/>
            <a:ext cx="2971800" cy="8382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Reason for Expense: Keep short</a:t>
            </a:r>
          </a:p>
          <a:p>
            <a:pPr algn="ctr"/>
            <a:r>
              <a:rPr lang="en-US" dirty="0" smtClean="0"/>
              <a:t>i.e. Manistee PD</a:t>
            </a:r>
            <a:endParaRPr lang="en-US" dirty="0"/>
          </a:p>
        </p:txBody>
      </p:sp>
      <p:sp>
        <p:nvSpPr>
          <p:cNvPr id="11" name="Rectangle 10"/>
          <p:cNvSpPr/>
          <p:nvPr/>
        </p:nvSpPr>
        <p:spPr>
          <a:xfrm>
            <a:off x="6144491" y="5715000"/>
            <a:ext cx="2971800" cy="8382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Memo: Longer description if needed.</a:t>
            </a:r>
            <a:endParaRPr lang="en-US" dirty="0"/>
          </a:p>
        </p:txBody>
      </p:sp>
      <p:cxnSp>
        <p:nvCxnSpPr>
          <p:cNvPr id="12" name="Straight Arrow Connector 11"/>
          <p:cNvCxnSpPr/>
          <p:nvPr/>
        </p:nvCxnSpPr>
        <p:spPr>
          <a:xfrm flipH="1">
            <a:off x="3886200" y="228600"/>
            <a:ext cx="2223655" cy="11430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Straight Arrow Connector 13"/>
          <p:cNvCxnSpPr/>
          <p:nvPr/>
        </p:nvCxnSpPr>
        <p:spPr>
          <a:xfrm flipH="1">
            <a:off x="3886200" y="1371600"/>
            <a:ext cx="2292927" cy="83820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6" name="Straight Arrow Connector 15"/>
          <p:cNvCxnSpPr/>
          <p:nvPr/>
        </p:nvCxnSpPr>
        <p:spPr>
          <a:xfrm flipH="1">
            <a:off x="4800600" y="2781300"/>
            <a:ext cx="1309255"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flipH="1" flipV="1">
            <a:off x="4648200" y="3200400"/>
            <a:ext cx="1530927" cy="83820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0" name="Straight Arrow Connector 19"/>
          <p:cNvCxnSpPr>
            <a:stCxn id="10" idx="1"/>
          </p:cNvCxnSpPr>
          <p:nvPr/>
        </p:nvCxnSpPr>
        <p:spPr>
          <a:xfrm flipH="1" flipV="1">
            <a:off x="4419600" y="3619500"/>
            <a:ext cx="1759527" cy="12954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a:stCxn id="11" idx="1"/>
          </p:cNvCxnSpPr>
          <p:nvPr/>
        </p:nvCxnSpPr>
        <p:spPr>
          <a:xfrm flipH="1" flipV="1">
            <a:off x="3505200" y="4038600"/>
            <a:ext cx="2639291" cy="2095500"/>
          </a:xfrm>
          <a:prstGeom prst="straightConnector1">
            <a:avLst/>
          </a:prstGeom>
          <a:ln>
            <a:tailEnd type="arrow"/>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051591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4955" y="1295399"/>
            <a:ext cx="6477000" cy="3855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18655" y="228600"/>
            <a:ext cx="8672945" cy="923330"/>
          </a:xfrm>
          <a:prstGeom prst="rect">
            <a:avLst/>
          </a:prstGeom>
          <a:noFill/>
        </p:spPr>
        <p:txBody>
          <a:bodyPr wrap="square" rtlCol="0">
            <a:spAutoFit/>
          </a:bodyPr>
          <a:lstStyle/>
          <a:p>
            <a:pPr algn="ctr"/>
            <a:r>
              <a:rPr lang="en-US" dirty="0" smtClean="0"/>
              <a:t>Attachments</a:t>
            </a:r>
          </a:p>
          <a:p>
            <a:pPr algn="ctr"/>
            <a:r>
              <a:rPr lang="en-US" dirty="0" smtClean="0">
                <a:solidFill>
                  <a:srgbClr val="FF0000"/>
                </a:solidFill>
              </a:rPr>
              <a:t>Click on the drop down arrow and choose Add</a:t>
            </a:r>
          </a:p>
          <a:p>
            <a:pPr algn="ctr"/>
            <a:r>
              <a:rPr lang="en-US" dirty="0" smtClean="0"/>
              <a:t>Do not use the Show All option, this brings up every attachment name ever used</a:t>
            </a:r>
            <a:endParaRPr lang="en-US" dirty="0"/>
          </a:p>
        </p:txBody>
      </p:sp>
      <p:sp>
        <p:nvSpPr>
          <p:cNvPr id="3" name="Oval 2"/>
          <p:cNvSpPr/>
          <p:nvPr/>
        </p:nvSpPr>
        <p:spPr>
          <a:xfrm>
            <a:off x="3505200" y="2895599"/>
            <a:ext cx="381000" cy="32747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91986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52400"/>
            <a:ext cx="7724401" cy="4738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5680364" y="914400"/>
            <a:ext cx="3429000" cy="217884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The ID MUST be in the same format for each report:</a:t>
            </a:r>
          </a:p>
          <a:p>
            <a:pPr algn="ctr"/>
            <a:r>
              <a:rPr lang="en-US" b="1" u="sng" dirty="0"/>
              <a:t>15.11.RK-Opendesc</a:t>
            </a:r>
            <a:r>
              <a:rPr lang="en-US" dirty="0"/>
              <a:t>  </a:t>
            </a:r>
            <a:endParaRPr lang="en-US" dirty="0" smtClean="0"/>
          </a:p>
          <a:p>
            <a:pPr algn="ctr"/>
            <a:r>
              <a:rPr lang="en-US" dirty="0" smtClean="0"/>
              <a:t>(</a:t>
            </a:r>
            <a:r>
              <a:rPr lang="en-US" dirty="0"/>
              <a:t>first two digits of </a:t>
            </a:r>
            <a:r>
              <a:rPr lang="en-US" dirty="0" err="1"/>
              <a:t>year.day.initials-opendescription</a:t>
            </a:r>
            <a:r>
              <a:rPr lang="en-US" dirty="0"/>
              <a:t>)</a:t>
            </a:r>
          </a:p>
          <a:p>
            <a:pPr algn="ctr"/>
            <a:endParaRPr lang="en-US" dirty="0"/>
          </a:p>
        </p:txBody>
      </p:sp>
      <p:sp>
        <p:nvSpPr>
          <p:cNvPr id="4" name="Rectangle 3"/>
          <p:cNvSpPr/>
          <p:nvPr/>
        </p:nvSpPr>
        <p:spPr>
          <a:xfrm>
            <a:off x="6014482" y="3100171"/>
            <a:ext cx="2760764" cy="113444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en-US" dirty="0"/>
              <a:t>Name: Descriptive name for </a:t>
            </a:r>
            <a:r>
              <a:rPr lang="en-US" dirty="0" smtClean="0"/>
              <a:t>attachment </a:t>
            </a:r>
            <a:r>
              <a:rPr lang="en-US" dirty="0"/>
              <a:t>(i.e. trip to outing)</a:t>
            </a:r>
          </a:p>
        </p:txBody>
      </p:sp>
      <p:sp>
        <p:nvSpPr>
          <p:cNvPr id="5" name="Rectangle 4"/>
          <p:cNvSpPr/>
          <p:nvPr/>
        </p:nvSpPr>
        <p:spPr>
          <a:xfrm>
            <a:off x="6021409" y="4234620"/>
            <a:ext cx="2753837" cy="838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US" dirty="0"/>
              <a:t>Folder: </a:t>
            </a:r>
            <a:r>
              <a:rPr lang="en-US" dirty="0" smtClean="0"/>
              <a:t>See next slide for naming code.</a:t>
            </a:r>
            <a:endParaRPr lang="en-US" dirty="0"/>
          </a:p>
        </p:txBody>
      </p:sp>
      <p:sp>
        <p:nvSpPr>
          <p:cNvPr id="6" name="Rectangle 5"/>
          <p:cNvSpPr/>
          <p:nvPr/>
        </p:nvSpPr>
        <p:spPr>
          <a:xfrm>
            <a:off x="6014482" y="5072820"/>
            <a:ext cx="2760763" cy="11430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a:t>Description: extended description for supporting documents.</a:t>
            </a:r>
          </a:p>
        </p:txBody>
      </p:sp>
      <p:sp>
        <p:nvSpPr>
          <p:cNvPr id="3" name="Rectangle 2"/>
          <p:cNvSpPr/>
          <p:nvPr/>
        </p:nvSpPr>
        <p:spPr>
          <a:xfrm>
            <a:off x="187036" y="4655776"/>
            <a:ext cx="5334000" cy="17851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Attach files.  Files can be in any format: jpeg, excel, pdf, gif, etc.  You can also take a picture with your phone and email to yourself, then save to your hard drive to attach.</a:t>
            </a:r>
          </a:p>
          <a:p>
            <a:pPr algn="ctr"/>
            <a:r>
              <a:rPr lang="en-US" dirty="0" smtClean="0"/>
              <a:t>It is easier for approval to have all receipts in on file, they do not have to be in order of line item.</a:t>
            </a:r>
            <a:endParaRPr lang="en-US" dirty="0"/>
          </a:p>
        </p:txBody>
      </p:sp>
    </p:spTree>
    <p:extLst>
      <p:ext uri="{BB962C8B-B14F-4D97-AF65-F5344CB8AC3E}">
        <p14:creationId xmlns:p14="http://schemas.microsoft.com/office/powerpoint/2010/main" val="2546624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55043"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600200" y="2274056"/>
            <a:ext cx="1129145" cy="12003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b="1" dirty="0">
                <a:solidFill>
                  <a:schemeClr val="bg1"/>
                </a:solidFill>
              </a:rPr>
              <a:t>Amount: </a:t>
            </a:r>
            <a:r>
              <a:rPr lang="en-US" b="1" dirty="0" smtClean="0">
                <a:solidFill>
                  <a:schemeClr val="bg1"/>
                </a:solidFill>
              </a:rPr>
              <a:t>Dollar amount.</a:t>
            </a:r>
            <a:endParaRPr lang="en-US" b="1" dirty="0">
              <a:solidFill>
                <a:schemeClr val="bg1"/>
              </a:solidFill>
            </a:endParaRPr>
          </a:p>
          <a:p>
            <a:endParaRPr lang="en-US" dirty="0">
              <a:solidFill>
                <a:schemeClr val="bg1"/>
              </a:solidFill>
            </a:endParaRPr>
          </a:p>
        </p:txBody>
      </p:sp>
      <p:sp>
        <p:nvSpPr>
          <p:cNvPr id="5" name="TextBox 4"/>
          <p:cNvSpPr txBox="1"/>
          <p:nvPr/>
        </p:nvSpPr>
        <p:spPr>
          <a:xfrm>
            <a:off x="2667000" y="2274056"/>
            <a:ext cx="2362200" cy="120032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en-US" b="1" dirty="0">
                <a:solidFill>
                  <a:schemeClr val="bg1"/>
                </a:solidFill>
              </a:rPr>
              <a:t>Payment </a:t>
            </a:r>
            <a:r>
              <a:rPr lang="en-US" b="1" dirty="0" smtClean="0">
                <a:solidFill>
                  <a:schemeClr val="bg1"/>
                </a:solidFill>
              </a:rPr>
              <a:t>Type, Non-</a:t>
            </a:r>
            <a:r>
              <a:rPr lang="en-US" b="1" dirty="0" err="1" smtClean="0">
                <a:solidFill>
                  <a:schemeClr val="bg1"/>
                </a:solidFill>
              </a:rPr>
              <a:t>Reimb</a:t>
            </a:r>
            <a:r>
              <a:rPr lang="en-US" b="1" dirty="0" smtClean="0">
                <a:solidFill>
                  <a:schemeClr val="bg1"/>
                </a:solidFill>
              </a:rPr>
              <a:t> &amp; Form 1099: Ignore</a:t>
            </a:r>
            <a:endParaRPr lang="en-US" b="1" dirty="0">
              <a:solidFill>
                <a:schemeClr val="bg1"/>
              </a:solidFill>
            </a:endParaRPr>
          </a:p>
          <a:p>
            <a:endParaRPr lang="en-US" dirty="0">
              <a:solidFill>
                <a:schemeClr val="bg1"/>
              </a:solidFill>
            </a:endParaRPr>
          </a:p>
        </p:txBody>
      </p:sp>
      <p:sp>
        <p:nvSpPr>
          <p:cNvPr id="6" name="TextBox 5"/>
          <p:cNvSpPr txBox="1"/>
          <p:nvPr/>
        </p:nvSpPr>
        <p:spPr>
          <a:xfrm>
            <a:off x="5029200" y="2274056"/>
            <a:ext cx="1489364" cy="12003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b="1" dirty="0">
                <a:solidFill>
                  <a:schemeClr val="bg1"/>
                </a:solidFill>
              </a:rPr>
              <a:t>Paid to:  </a:t>
            </a:r>
            <a:r>
              <a:rPr lang="en-US" b="1" dirty="0" smtClean="0">
                <a:solidFill>
                  <a:schemeClr val="bg1"/>
                </a:solidFill>
              </a:rPr>
              <a:t>Company </a:t>
            </a:r>
            <a:r>
              <a:rPr lang="en-US" b="1" dirty="0">
                <a:solidFill>
                  <a:schemeClr val="bg1"/>
                </a:solidFill>
              </a:rPr>
              <a:t>paid to</a:t>
            </a:r>
          </a:p>
          <a:p>
            <a:pPr algn="ctr"/>
            <a:endParaRPr lang="en-US" b="1" dirty="0">
              <a:solidFill>
                <a:srgbClr val="FF0000"/>
              </a:solidFill>
            </a:endParaRPr>
          </a:p>
        </p:txBody>
      </p:sp>
      <p:sp>
        <p:nvSpPr>
          <p:cNvPr id="7" name="TextBox 6"/>
          <p:cNvSpPr txBox="1"/>
          <p:nvPr/>
        </p:nvSpPr>
        <p:spPr>
          <a:xfrm>
            <a:off x="304799" y="1156900"/>
            <a:ext cx="1330037" cy="276999"/>
          </a:xfrm>
          <a:prstGeom prst="rect">
            <a:avLst/>
          </a:prstGeom>
          <a:noFill/>
        </p:spPr>
        <p:txBody>
          <a:bodyPr wrap="square" rtlCol="0">
            <a:spAutoFit/>
          </a:bodyPr>
          <a:lstStyle/>
          <a:p>
            <a:r>
              <a:rPr lang="en-US" sz="1200" dirty="0" smtClean="0"/>
              <a:t>Teacher-Internet</a:t>
            </a:r>
            <a:endParaRPr lang="en-US" sz="1200" dirty="0"/>
          </a:p>
        </p:txBody>
      </p:sp>
      <p:sp>
        <p:nvSpPr>
          <p:cNvPr id="8" name="TextBox 7"/>
          <p:cNvSpPr txBox="1"/>
          <p:nvPr/>
        </p:nvSpPr>
        <p:spPr>
          <a:xfrm>
            <a:off x="1752600" y="1156900"/>
            <a:ext cx="914400" cy="276999"/>
          </a:xfrm>
          <a:prstGeom prst="rect">
            <a:avLst/>
          </a:prstGeom>
          <a:noFill/>
        </p:spPr>
        <p:txBody>
          <a:bodyPr wrap="square" rtlCol="0">
            <a:spAutoFit/>
          </a:bodyPr>
          <a:lstStyle/>
          <a:p>
            <a:r>
              <a:rPr lang="en-US" sz="1200" dirty="0" smtClean="0"/>
              <a:t>45.00</a:t>
            </a:r>
            <a:endParaRPr lang="en-US" sz="1200" dirty="0"/>
          </a:p>
        </p:txBody>
      </p:sp>
      <p:sp>
        <p:nvSpPr>
          <p:cNvPr id="9" name="TextBox 8"/>
          <p:cNvSpPr txBox="1"/>
          <p:nvPr/>
        </p:nvSpPr>
        <p:spPr>
          <a:xfrm>
            <a:off x="5105400" y="1156900"/>
            <a:ext cx="1295400" cy="276999"/>
          </a:xfrm>
          <a:prstGeom prst="rect">
            <a:avLst/>
          </a:prstGeom>
          <a:noFill/>
        </p:spPr>
        <p:txBody>
          <a:bodyPr wrap="square" rtlCol="0">
            <a:spAutoFit/>
          </a:bodyPr>
          <a:lstStyle/>
          <a:p>
            <a:r>
              <a:rPr lang="en-US" sz="1200" dirty="0" smtClean="0"/>
              <a:t>Charter</a:t>
            </a:r>
            <a:endParaRPr lang="en-US" sz="1200" dirty="0"/>
          </a:p>
        </p:txBody>
      </p:sp>
      <p:sp>
        <p:nvSpPr>
          <p:cNvPr id="10" name="TextBox 9"/>
          <p:cNvSpPr txBox="1"/>
          <p:nvPr/>
        </p:nvSpPr>
        <p:spPr>
          <a:xfrm>
            <a:off x="6518564" y="1156899"/>
            <a:ext cx="1219200" cy="276999"/>
          </a:xfrm>
          <a:prstGeom prst="rect">
            <a:avLst/>
          </a:prstGeom>
          <a:noFill/>
        </p:spPr>
        <p:txBody>
          <a:bodyPr wrap="square" rtlCol="0">
            <a:spAutoFit/>
          </a:bodyPr>
          <a:lstStyle/>
          <a:p>
            <a:r>
              <a:rPr lang="en-US" sz="1200" dirty="0" smtClean="0"/>
              <a:t>Internet</a:t>
            </a:r>
            <a:endParaRPr lang="en-US" sz="1200" dirty="0"/>
          </a:p>
        </p:txBody>
      </p:sp>
      <p:sp>
        <p:nvSpPr>
          <p:cNvPr id="11" name="TextBox 10"/>
          <p:cNvSpPr txBox="1"/>
          <p:nvPr/>
        </p:nvSpPr>
        <p:spPr>
          <a:xfrm>
            <a:off x="7952508" y="2274056"/>
            <a:ext cx="1202535"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b="1" dirty="0">
                <a:solidFill>
                  <a:schemeClr val="bg1"/>
                </a:solidFill>
              </a:rPr>
              <a:t>Date: </a:t>
            </a:r>
            <a:endParaRPr lang="en-US" b="1" dirty="0" smtClean="0">
              <a:solidFill>
                <a:schemeClr val="bg1"/>
              </a:solidFill>
            </a:endParaRPr>
          </a:p>
          <a:p>
            <a:pPr algn="ctr"/>
            <a:r>
              <a:rPr lang="en-US" b="1" dirty="0" smtClean="0">
                <a:solidFill>
                  <a:schemeClr val="bg1"/>
                </a:solidFill>
              </a:rPr>
              <a:t>Date </a:t>
            </a:r>
            <a:r>
              <a:rPr lang="en-US" b="1" dirty="0">
                <a:solidFill>
                  <a:schemeClr val="bg1"/>
                </a:solidFill>
              </a:rPr>
              <a:t>paid</a:t>
            </a:r>
          </a:p>
          <a:p>
            <a:pPr algn="ctr"/>
            <a:endParaRPr lang="en-US" b="1" dirty="0">
              <a:solidFill>
                <a:srgbClr val="FF0000"/>
              </a:solidFill>
            </a:endParaRPr>
          </a:p>
        </p:txBody>
      </p:sp>
      <p:sp>
        <p:nvSpPr>
          <p:cNvPr id="12" name="TextBox 11"/>
          <p:cNvSpPr txBox="1"/>
          <p:nvPr/>
        </p:nvSpPr>
        <p:spPr>
          <a:xfrm>
            <a:off x="6518563" y="2274056"/>
            <a:ext cx="1433945" cy="92333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en-US" b="1" dirty="0">
                <a:solidFill>
                  <a:schemeClr val="bg1"/>
                </a:solidFill>
              </a:rPr>
              <a:t>Paid for: </a:t>
            </a:r>
            <a:r>
              <a:rPr lang="en-US" b="1" dirty="0" smtClean="0">
                <a:solidFill>
                  <a:schemeClr val="bg1"/>
                </a:solidFill>
              </a:rPr>
              <a:t>Internet</a:t>
            </a:r>
            <a:endParaRPr lang="en-US" b="1" dirty="0">
              <a:solidFill>
                <a:schemeClr val="bg1"/>
              </a:solidFill>
            </a:endParaRPr>
          </a:p>
          <a:p>
            <a:endParaRPr lang="en-US" dirty="0">
              <a:solidFill>
                <a:schemeClr val="bg1"/>
              </a:solidFill>
            </a:endParaRPr>
          </a:p>
        </p:txBody>
      </p:sp>
      <p:sp>
        <p:nvSpPr>
          <p:cNvPr id="13" name="Rectangle 12"/>
          <p:cNvSpPr/>
          <p:nvPr/>
        </p:nvSpPr>
        <p:spPr>
          <a:xfrm>
            <a:off x="0" y="2308692"/>
            <a:ext cx="1143000" cy="461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4637" y="2274056"/>
            <a:ext cx="1634837" cy="147732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a:r>
              <a:rPr lang="en-US" b="1" dirty="0">
                <a:solidFill>
                  <a:schemeClr val="bg1"/>
                </a:solidFill>
              </a:rPr>
              <a:t>Expense type: </a:t>
            </a:r>
            <a:r>
              <a:rPr lang="en-US" b="1" dirty="0" smtClean="0">
                <a:solidFill>
                  <a:schemeClr val="bg1"/>
                </a:solidFill>
              </a:rPr>
              <a:t>Use </a:t>
            </a:r>
            <a:r>
              <a:rPr lang="en-US" b="1" dirty="0">
                <a:solidFill>
                  <a:schemeClr val="bg1"/>
                </a:solidFill>
              </a:rPr>
              <a:t>teacher expense types from drop down.  </a:t>
            </a:r>
          </a:p>
        </p:txBody>
      </p:sp>
      <p:sp>
        <p:nvSpPr>
          <p:cNvPr id="14" name="TextBox 13"/>
          <p:cNvSpPr txBox="1"/>
          <p:nvPr/>
        </p:nvSpPr>
        <p:spPr>
          <a:xfrm>
            <a:off x="8046679" y="1156900"/>
            <a:ext cx="868721" cy="276999"/>
          </a:xfrm>
          <a:prstGeom prst="rect">
            <a:avLst/>
          </a:prstGeom>
          <a:noFill/>
        </p:spPr>
        <p:txBody>
          <a:bodyPr wrap="square" rtlCol="0">
            <a:spAutoFit/>
          </a:bodyPr>
          <a:lstStyle/>
          <a:p>
            <a:r>
              <a:rPr lang="en-US" sz="1200" dirty="0" smtClean="0"/>
              <a:t>11-1-15</a:t>
            </a:r>
            <a:endParaRPr lang="en-US" sz="1200" dirty="0"/>
          </a:p>
        </p:txBody>
      </p:sp>
      <p:pic>
        <p:nvPicPr>
          <p:cNvPr id="614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09800" y="3851920"/>
            <a:ext cx="4595381" cy="2737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25173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4636"/>
            <a:ext cx="8294030" cy="2333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981200" y="2514600"/>
            <a:ext cx="3505200" cy="1477328"/>
          </a:xfrm>
          <a:prstGeom prst="rect">
            <a:avLst/>
          </a:prstGeom>
          <a:noFill/>
        </p:spPr>
        <p:txBody>
          <a:bodyPr wrap="square" rtlCol="0">
            <a:spAutoFit/>
          </a:bodyPr>
          <a:lstStyle/>
          <a:p>
            <a:pPr algn="ctr"/>
            <a:r>
              <a:rPr lang="en-US" b="1" dirty="0" smtClean="0">
                <a:solidFill>
                  <a:srgbClr val="FF0000"/>
                </a:solidFill>
              </a:rPr>
              <a:t>Dept. , Function and Transaction Code  will auto populate. Anything in orange needs to be edited (see next slide for codes).</a:t>
            </a:r>
          </a:p>
          <a:p>
            <a:endParaRPr lang="en-US" dirty="0"/>
          </a:p>
        </p:txBody>
      </p:sp>
    </p:spTree>
    <p:extLst>
      <p:ext uri="{BB962C8B-B14F-4D97-AF65-F5344CB8AC3E}">
        <p14:creationId xmlns:p14="http://schemas.microsoft.com/office/powerpoint/2010/main" val="3977195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81000"/>
            <a:ext cx="9446150" cy="3657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438400" y="4419600"/>
            <a:ext cx="3505200" cy="1200329"/>
          </a:xfrm>
          <a:prstGeom prst="rect">
            <a:avLst/>
          </a:prstGeom>
          <a:noFill/>
        </p:spPr>
        <p:txBody>
          <a:bodyPr wrap="square" rtlCol="0">
            <a:spAutoFit/>
          </a:bodyPr>
          <a:lstStyle/>
          <a:p>
            <a:pPr algn="ctr"/>
            <a:r>
              <a:rPr lang="en-US" b="1" dirty="0" smtClean="0">
                <a:solidFill>
                  <a:srgbClr val="FF0000"/>
                </a:solidFill>
              </a:rPr>
              <a:t>Dept. , Function and Transaction Code  will auto populate. Anything in orange needs to be edited.</a:t>
            </a:r>
          </a:p>
          <a:p>
            <a:endParaRPr lang="en-US" dirty="0"/>
          </a:p>
        </p:txBody>
      </p:sp>
    </p:spTree>
    <p:extLst>
      <p:ext uri="{BB962C8B-B14F-4D97-AF65-F5344CB8AC3E}">
        <p14:creationId xmlns:p14="http://schemas.microsoft.com/office/powerpoint/2010/main" val="4146442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536</Words>
  <Application>Microsoft Office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11</cp:revision>
  <dcterms:created xsi:type="dcterms:W3CDTF">2015-12-01T20:53:58Z</dcterms:created>
  <dcterms:modified xsi:type="dcterms:W3CDTF">2015-12-02T01:45:01Z</dcterms:modified>
</cp:coreProperties>
</file>